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38"/>
  </p:notesMasterIdLst>
  <p:sldIdLst>
    <p:sldId id="257" r:id="rId4"/>
    <p:sldId id="258" r:id="rId5"/>
    <p:sldId id="278" r:id="rId6"/>
    <p:sldId id="275" r:id="rId7"/>
    <p:sldId id="276" r:id="rId8"/>
    <p:sldId id="283" r:id="rId9"/>
    <p:sldId id="279" r:id="rId10"/>
    <p:sldId id="280" r:id="rId11"/>
    <p:sldId id="281" r:id="rId12"/>
    <p:sldId id="282" r:id="rId13"/>
    <p:sldId id="288" r:id="rId14"/>
    <p:sldId id="284" r:id="rId15"/>
    <p:sldId id="290" r:id="rId16"/>
    <p:sldId id="289" r:id="rId17"/>
    <p:sldId id="312" r:id="rId18"/>
    <p:sldId id="313" r:id="rId19"/>
    <p:sldId id="307" r:id="rId20"/>
    <p:sldId id="310" r:id="rId21"/>
    <p:sldId id="309" r:id="rId22"/>
    <p:sldId id="285" r:id="rId23"/>
    <p:sldId id="291" r:id="rId24"/>
    <p:sldId id="287" r:id="rId25"/>
    <p:sldId id="292" r:id="rId26"/>
    <p:sldId id="293" r:id="rId27"/>
    <p:sldId id="294" r:id="rId28"/>
    <p:sldId id="303" r:id="rId29"/>
    <p:sldId id="300" r:id="rId30"/>
    <p:sldId id="304" r:id="rId31"/>
    <p:sldId id="305" r:id="rId32"/>
    <p:sldId id="298" r:id="rId33"/>
    <p:sldId id="295" r:id="rId34"/>
    <p:sldId id="308" r:id="rId35"/>
    <p:sldId id="306" r:id="rId36"/>
    <p:sldId id="27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1039F-50ED-4302-AC97-774A9CA957E8}" v="1" dt="2022-08-17T14:52:38.527"/>
    <p1510:client id="{1143E633-CD44-4EC8-B4F5-6FC2081381A3}" v="1" dt="2022-08-16T18:15:15.392"/>
    <p1510:client id="{27AFC02D-B278-4D26-AD61-7C341691DF54}" v="3" dt="2022-08-15T19:17:00.455"/>
    <p1510:client id="{28817292-88F1-49C5-8DE4-C54CABA711F4}" v="1" dt="2022-08-17T07:53:22.327"/>
    <p1510:client id="{2B73B9CE-D8E9-43A7-901E-B7390CE09FE1}" v="185" dt="2022-08-17T12:30:13.495"/>
    <p1510:client id="{3A84E887-8C7C-4214-BC44-3DBB1D86A167}" v="54" dt="2022-08-15T22:16:29.156"/>
    <p1510:client id="{6B3398EC-0B90-4D62-9FBA-B336265F8EFA}" v="1934" dt="2022-08-13T13:12:47.455"/>
    <p1510:client id="{6BE1E1A8-AF80-4749-8C94-78F251489727}" v="20" dt="2022-08-14T15:13:46.694"/>
    <p1510:client id="{7466BE66-0309-47A2-8B17-79AA74AEA108}" v="299" dt="2022-08-15T15:45:54.174"/>
    <p1510:client id="{A1D6410F-2872-4BBC-B9FB-B5AB905C3D12}" v="5" dt="2022-08-17T02:42:10.040"/>
    <p1510:client id="{A91F7FCF-079A-40A5-B47E-EE4775EE75DE}" v="25" dt="2022-08-15T04:18:55.719"/>
    <p1510:client id="{BDB68717-8FC5-4639-A30C-FB7F9000E51C}" v="1" dt="2022-08-15T04:19:19.644"/>
    <p1510:client id="{C84444FF-A780-9580-A181-B2F9628B2B8C}" v="106" dt="2022-08-17T17:10:13.320"/>
    <p1510:client id="{FC802A94-B055-4E99-86FE-F6F3010FBA74}" v="1" dt="2022-08-14T16:30:04.2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88571"/>
  </p:normalViewPr>
  <p:slideViewPr>
    <p:cSldViewPr snapToGrid="0">
      <p:cViewPr varScale="1">
        <p:scale>
          <a:sx n="113" d="100"/>
          <a:sy n="113" d="100"/>
        </p:scale>
        <p:origin x="8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D9825-67B9-CA47-AA8F-B7B5A70A1EBB}" type="datetimeFigureOut">
              <a:rPr lang="en-VN" smtClean="0"/>
              <a:t>17/03/2023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20F20-DD51-EA4A-BBED-F4C5845063BC}" type="slidenum">
              <a:rPr lang="en-VN" smtClean="0"/>
              <a:t>‹#›</a:t>
            </a:fld>
            <a:endParaRPr lang="en-VN"/>
          </a:p>
        </p:txBody>
      </p:sp>
    </p:spTree>
    <p:extLst>
      <p:ext uri="{BB962C8B-B14F-4D97-AF65-F5344CB8AC3E}">
        <p14:creationId xmlns:p14="http://schemas.microsoft.com/office/powerpoint/2010/main" val="1724595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9420F20-DD51-EA4A-BBED-F4C5845063BC}" type="slidenum">
              <a:rPr lang="en-VN" smtClean="0"/>
              <a:t>10</a:t>
            </a:fld>
            <a:endParaRPr lang="en-VN"/>
          </a:p>
        </p:txBody>
      </p:sp>
    </p:spTree>
    <p:extLst>
      <p:ext uri="{BB962C8B-B14F-4D97-AF65-F5344CB8AC3E}">
        <p14:creationId xmlns:p14="http://schemas.microsoft.com/office/powerpoint/2010/main" val="180303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9420F20-DD51-EA4A-BBED-F4C5845063BC}" type="slidenum">
              <a:rPr lang="en-VN" smtClean="0"/>
              <a:t>24</a:t>
            </a:fld>
            <a:endParaRPr lang="en-VN"/>
          </a:p>
        </p:txBody>
      </p:sp>
    </p:spTree>
    <p:extLst>
      <p:ext uri="{BB962C8B-B14F-4D97-AF65-F5344CB8AC3E}">
        <p14:creationId xmlns:p14="http://schemas.microsoft.com/office/powerpoint/2010/main" val="145836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9420F20-DD51-EA4A-BBED-F4C5845063BC}" type="slidenum">
              <a:rPr lang="en-VN" smtClean="0"/>
              <a:t>25</a:t>
            </a:fld>
            <a:endParaRPr lang="en-VN"/>
          </a:p>
        </p:txBody>
      </p:sp>
    </p:spTree>
    <p:extLst>
      <p:ext uri="{BB962C8B-B14F-4D97-AF65-F5344CB8AC3E}">
        <p14:creationId xmlns:p14="http://schemas.microsoft.com/office/powerpoint/2010/main" val="4110608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20F20-DD51-EA4A-BBED-F4C5845063BC}" type="slidenum">
              <a:rPr lang="en-VN" smtClean="0"/>
              <a:t>32</a:t>
            </a:fld>
            <a:endParaRPr lang="en-VN"/>
          </a:p>
        </p:txBody>
      </p:sp>
    </p:spTree>
    <p:extLst>
      <p:ext uri="{BB962C8B-B14F-4D97-AF65-F5344CB8AC3E}">
        <p14:creationId xmlns:p14="http://schemas.microsoft.com/office/powerpoint/2010/main" val="1230708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9420F20-DD51-EA4A-BBED-F4C5845063BC}" type="slidenum">
              <a:rPr lang="en-VN" smtClean="0"/>
              <a:t>11</a:t>
            </a:fld>
            <a:endParaRPr lang="en-VN"/>
          </a:p>
        </p:txBody>
      </p:sp>
    </p:spTree>
    <p:extLst>
      <p:ext uri="{BB962C8B-B14F-4D97-AF65-F5344CB8AC3E}">
        <p14:creationId xmlns:p14="http://schemas.microsoft.com/office/powerpoint/2010/main" val="230152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9420F20-DD51-EA4A-BBED-F4C5845063BC}" type="slidenum">
              <a:rPr lang="en-VN" smtClean="0"/>
              <a:t>12</a:t>
            </a:fld>
            <a:endParaRPr lang="en-VN"/>
          </a:p>
        </p:txBody>
      </p:sp>
    </p:spTree>
    <p:extLst>
      <p:ext uri="{BB962C8B-B14F-4D97-AF65-F5344CB8AC3E}">
        <p14:creationId xmlns:p14="http://schemas.microsoft.com/office/powerpoint/2010/main" val="1322109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effectLst/>
                <a:latin typeface="VnNimbusRomanNo9L"/>
              </a:rPr>
              <a:t>MVC là một mô hình phổ biến và dễ triển khai trong thiết kế xây dựng phần mềm. Ứng dụng được xây dựng dựa trên mô hình MVC được chia làm 3 phần: Model, View, Controller. Mỗi thành phần là độc lập với nhau và có vai trò riêng:</a:t>
            </a:r>
            <a:br>
              <a:rPr lang="vi-VN" sz="1800" dirty="0">
                <a:effectLst/>
                <a:latin typeface="VnNimbusRomanNo9L"/>
              </a:rPr>
            </a:br>
            <a:r>
              <a:rPr lang="vi-VN" sz="1800" dirty="0">
                <a:effectLst/>
                <a:latin typeface="VnNimbusRomanNo9L"/>
              </a:rPr>
              <a:t>View: </a:t>
            </a:r>
            <a:endParaRPr lang="vi-VN" dirty="0"/>
          </a:p>
          <a:p>
            <a:pPr>
              <a:buFont typeface="Arial" panose="020B0604020202020204" pitchFamily="34" charset="0"/>
              <a:buChar char="•"/>
            </a:pPr>
            <a:r>
              <a:rPr lang="vi-VN" sz="1800" dirty="0">
                <a:effectLst/>
                <a:latin typeface="VnNimbusRomanNo9L"/>
              </a:rPr>
              <a:t>View là một phần của ứng dụng đại diện cho việc trình bày dữ liệu. </a:t>
            </a:r>
            <a:endParaRPr lang="vi-VN" sz="1800" dirty="0">
              <a:effectLst/>
              <a:latin typeface="NimbusRomNo9L"/>
            </a:endParaRPr>
          </a:p>
          <a:p>
            <a:pPr>
              <a:buFont typeface="Arial" panose="020B0604020202020204" pitchFamily="34" charset="0"/>
              <a:buChar char="•"/>
            </a:pPr>
            <a:r>
              <a:rPr lang="vi-VN" sz="1800" dirty="0">
                <a:effectLst/>
                <a:latin typeface="VnNimbusRomanNo9L"/>
              </a:rPr>
              <a:t>View được tạo bởi các dữ liệu mà chúng ta lấy từ dữ liệu trong model. Một view yêu cầu model cung cấp đầy đủ dữ liệu để nó hiển thị đầu ra cho người dùng. </a:t>
            </a:r>
            <a:endParaRPr lang="vi-VN" sz="1800" dirty="0">
              <a:effectLst/>
              <a:latin typeface="NimbusRomNo9L"/>
            </a:endParaRPr>
          </a:p>
          <a:p>
            <a:pPr>
              <a:buFont typeface="Arial" panose="020B0604020202020204" pitchFamily="34" charset="0"/>
              <a:buChar char="•"/>
            </a:pPr>
            <a:r>
              <a:rPr lang="vi-VN" sz="1800" dirty="0">
                <a:effectLst/>
                <a:latin typeface="VnNimbusRomanNo9L"/>
              </a:rPr>
              <a:t>View chính là nới chứa những giao diện như một nút bấm, vùng nhập dữ liệu từ bàn phím, menu, hình ảnh, nó đảm nhiệm nhiệm vụ hiển thị dữ liệu và giúp người dùng tương tác với hệ thống. </a:t>
            </a:r>
            <a:endParaRPr lang="vi-VN" sz="1800" dirty="0">
              <a:effectLst/>
              <a:latin typeface="NimbusRomNo9L"/>
            </a:endParaRPr>
          </a:p>
          <a:p>
            <a:pPr>
              <a:buFont typeface="Arial" panose="020B0604020202020204" pitchFamily="34" charset="0"/>
              <a:buChar char="•"/>
            </a:pPr>
            <a:r>
              <a:rPr lang="vi-VN" sz="1800" dirty="0">
                <a:effectLst/>
                <a:latin typeface="VnNimbusRomanNo9L"/>
              </a:rPr>
              <a:t>Controller: </a:t>
            </a:r>
            <a:endParaRPr lang="vi-VN" sz="1800" dirty="0">
              <a:effectLst/>
              <a:latin typeface="NimbusRomNo9L"/>
            </a:endParaRPr>
          </a:p>
          <a:p>
            <a:pPr>
              <a:buFont typeface="Arial" panose="020B0604020202020204" pitchFamily="34" charset="0"/>
              <a:buChar char="•"/>
            </a:pPr>
            <a:r>
              <a:rPr lang="vi-VN" sz="1800" dirty="0">
                <a:effectLst/>
                <a:latin typeface="VnNimbusRomanNo9L"/>
              </a:rPr>
              <a:t>Controller là một phần của ứng dụng xử lý tương tác của người dùng. Trên iOS, Controller sẽ nhận sự kiện kích hoạt từ View khi người dùng thao tác trên giao diện. </a:t>
            </a:r>
            <a:endParaRPr lang="vi-VN" sz="1800" dirty="0">
              <a:effectLst/>
              <a:latin typeface="NimbusRomNo9L"/>
            </a:endParaRPr>
          </a:p>
          <a:p>
            <a:pPr>
              <a:buFont typeface="Arial" panose="020B0604020202020204" pitchFamily="34" charset="0"/>
              <a:buChar char="•"/>
            </a:pPr>
            <a:r>
              <a:rPr lang="vi-VN" sz="1800" dirty="0">
                <a:effectLst/>
                <a:latin typeface="VnNimbusRomanNo9L"/>
              </a:rPr>
              <a:t>Controller bao gồm những lớp và hàm xử lý nghiệp vụ logic giúp lấy đúng dữ liệu thông tin cần thiết nhờ các nghiệp vụ lớp Model cung cấp và hiển thị dữ liệu đó ra cho người dùng nhờ lớp View. </a:t>
            </a:r>
            <a:endParaRPr lang="vi-VN" sz="1800" dirty="0">
              <a:effectLst/>
              <a:latin typeface="NimbusRomNo9L"/>
            </a:endParaRPr>
          </a:p>
          <a:p>
            <a:pPr>
              <a:buFont typeface="Arial" panose="020B0604020202020204" pitchFamily="34" charset="0"/>
              <a:buChar char="•"/>
            </a:pPr>
            <a:r>
              <a:rPr lang="vi-VN" sz="1800" dirty="0">
                <a:effectLst/>
                <a:latin typeface="VnNimbusRomanNo9L"/>
              </a:rPr>
              <a:t>Controller gửi các lệnh đến model để làm thay đổi trạng thái của nó. Controller cũng gửi các lệnh đến view liên quan của nó để thay đổi cách hiển thị của view. </a:t>
            </a:r>
            <a:endParaRPr lang="vi-VN" sz="1800" dirty="0">
              <a:effectLst/>
              <a:latin typeface="NimbusRomNo9L"/>
            </a:endParaRPr>
          </a:p>
          <a:p>
            <a:pPr>
              <a:buFont typeface="Arial" panose="020B0604020202020204" pitchFamily="34" charset="0"/>
              <a:buChar char="•"/>
            </a:pPr>
            <a:r>
              <a:rPr lang="vi-VN" sz="1800" dirty="0">
                <a:effectLst/>
                <a:latin typeface="VnNimbusRomanNo9L"/>
              </a:rPr>
              <a:t>Model: </a:t>
            </a:r>
            <a:endParaRPr lang="vi-VN" sz="1800" dirty="0">
              <a:effectLst/>
              <a:latin typeface="NimbusRomNo9L"/>
            </a:endParaRPr>
          </a:p>
          <a:p>
            <a:pPr>
              <a:buFont typeface="Arial" panose="020B0604020202020204" pitchFamily="34" charset="0"/>
              <a:buChar char="•"/>
            </a:pPr>
            <a:r>
              <a:rPr lang="vi-VN" sz="1800" dirty="0">
                <a:effectLst/>
                <a:latin typeface="NimbusRomNo9L"/>
              </a:rPr>
              <a:t>• </a:t>
            </a:r>
            <a:r>
              <a:rPr lang="vi-VN" sz="1800" dirty="0">
                <a:effectLst/>
                <a:latin typeface="VnNimbusRomanNo9L"/>
              </a:rPr>
              <a:t>Thành phần model lưu trữ dữ liệu và logic liên quan của nó. Bao gồm các hàm xử lý các tác vụ như truy vấn, thêm, sửa hoặc xóa dữ liệu. Nó thao tác với dữ liệu trên Server thông qua API hoặc dữ liệu lưu trên thiết bị sau đó sử dụng nó để hiển thị dữ liệu. </a:t>
            </a:r>
            <a:endParaRPr lang="vi-VN" sz="1800" dirty="0">
              <a:effectLst/>
              <a:latin typeface="NimbusRomNo9L"/>
            </a:endParaRPr>
          </a:p>
          <a:p>
            <a:endParaRPr lang="en-VN" dirty="0"/>
          </a:p>
        </p:txBody>
      </p:sp>
      <p:sp>
        <p:nvSpPr>
          <p:cNvPr id="4" name="Slide Number Placeholder 3"/>
          <p:cNvSpPr>
            <a:spLocks noGrp="1"/>
          </p:cNvSpPr>
          <p:nvPr>
            <p:ph type="sldNum" sz="quarter" idx="5"/>
          </p:nvPr>
        </p:nvSpPr>
        <p:spPr/>
        <p:txBody>
          <a:bodyPr/>
          <a:lstStyle/>
          <a:p>
            <a:fld id="{F9420F20-DD51-EA4A-BBED-F4C5845063BC}" type="slidenum">
              <a:rPr lang="en-VN" smtClean="0"/>
              <a:t>13</a:t>
            </a:fld>
            <a:endParaRPr lang="en-VN"/>
          </a:p>
        </p:txBody>
      </p:sp>
    </p:spTree>
    <p:extLst>
      <p:ext uri="{BB962C8B-B14F-4D97-AF65-F5344CB8AC3E}">
        <p14:creationId xmlns:p14="http://schemas.microsoft.com/office/powerpoint/2010/main" val="162152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9420F20-DD51-EA4A-BBED-F4C5845063BC}" type="slidenum">
              <a:rPr lang="en-VN" smtClean="0"/>
              <a:t>14</a:t>
            </a:fld>
            <a:endParaRPr lang="en-VN"/>
          </a:p>
        </p:txBody>
      </p:sp>
    </p:spTree>
    <p:extLst>
      <p:ext uri="{BB962C8B-B14F-4D97-AF65-F5344CB8AC3E}">
        <p14:creationId xmlns:p14="http://schemas.microsoft.com/office/powerpoint/2010/main" val="3077686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9420F20-DD51-EA4A-BBED-F4C5845063BC}" type="slidenum">
              <a:rPr lang="en-VN" smtClean="0"/>
              <a:t>15</a:t>
            </a:fld>
            <a:endParaRPr lang="en-VN"/>
          </a:p>
        </p:txBody>
      </p:sp>
    </p:spTree>
    <p:extLst>
      <p:ext uri="{BB962C8B-B14F-4D97-AF65-F5344CB8AC3E}">
        <p14:creationId xmlns:p14="http://schemas.microsoft.com/office/powerpoint/2010/main" val="160324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9420F20-DD51-EA4A-BBED-F4C5845063BC}" type="slidenum">
              <a:rPr lang="en-VN" smtClean="0"/>
              <a:t>20</a:t>
            </a:fld>
            <a:endParaRPr lang="en-VN"/>
          </a:p>
        </p:txBody>
      </p:sp>
    </p:spTree>
    <p:extLst>
      <p:ext uri="{BB962C8B-B14F-4D97-AF65-F5344CB8AC3E}">
        <p14:creationId xmlns:p14="http://schemas.microsoft.com/office/powerpoint/2010/main" val="36131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9420F20-DD51-EA4A-BBED-F4C5845063BC}" type="slidenum">
              <a:rPr lang="en-VN" smtClean="0"/>
              <a:t>22</a:t>
            </a:fld>
            <a:endParaRPr lang="en-VN"/>
          </a:p>
        </p:txBody>
      </p:sp>
    </p:spTree>
    <p:extLst>
      <p:ext uri="{BB962C8B-B14F-4D97-AF65-F5344CB8AC3E}">
        <p14:creationId xmlns:p14="http://schemas.microsoft.com/office/powerpoint/2010/main" val="3471133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9420F20-DD51-EA4A-BBED-F4C5845063BC}" type="slidenum">
              <a:rPr lang="en-VN" smtClean="0"/>
              <a:t>23</a:t>
            </a:fld>
            <a:endParaRPr lang="en-VN"/>
          </a:p>
        </p:txBody>
      </p:sp>
    </p:spTree>
    <p:extLst>
      <p:ext uri="{BB962C8B-B14F-4D97-AF65-F5344CB8AC3E}">
        <p14:creationId xmlns:p14="http://schemas.microsoft.com/office/powerpoint/2010/main" val="3931561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34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B53CA7-F2B8-430F-BA3F-DD6ECDACC140}"/>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05212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43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DA24B4A-7173-B271-BB30-90BF3DC3745B}"/>
              </a:ext>
            </a:extLst>
          </p:cNvPr>
          <p:cNvCxnSpPr>
            <a:cxnSpLocks/>
          </p:cNvCxnSpPr>
          <p:nvPr userDrawn="1"/>
        </p:nvCxnSpPr>
        <p:spPr>
          <a:xfrm>
            <a:off x="0" y="330408"/>
            <a:ext cx="12192000" cy="0"/>
          </a:xfrm>
          <a:prstGeom prst="line">
            <a:avLst/>
          </a:prstGeom>
          <a:ln w="673100">
            <a:solidFill>
              <a:srgbClr val="C02034"/>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71E8CDB4-EE46-494A-926E-C33D27F26FD0}"/>
              </a:ext>
            </a:extLst>
          </p:cNvPr>
          <p:cNvSpPr>
            <a:spLocks noGrp="1"/>
          </p:cNvSpPr>
          <p:nvPr>
            <p:ph sz="quarter" idx="10"/>
          </p:nvPr>
        </p:nvSpPr>
        <p:spPr>
          <a:xfrm>
            <a:off x="338736" y="1058844"/>
            <a:ext cx="11514528" cy="4909124"/>
          </a:xfrm>
          <a:prstGeom prst="rect">
            <a:avLst/>
          </a:prstGeom>
        </p:spPr>
        <p:txBody>
          <a:bodyPr/>
          <a:lstStyle>
            <a:lvl1pPr>
              <a:defRPr>
                <a:latin typeface="Arial" panose="020B0604020202020204" pitchFamily="34" charset="0"/>
                <a:ea typeface="Arial" panose="020B0604020202020204" pitchFamily="34" charset="0"/>
                <a:cs typeface="Arial" panose="020B0604020202020204" pitchFamily="34" charset="0"/>
              </a:defRPr>
            </a:lvl1pPr>
            <a:lvl2pPr>
              <a:defRPr>
                <a:latin typeface="Arial" panose="020B0604020202020204" pitchFamily="34" charset="0"/>
                <a:ea typeface="Arial" panose="020B0604020202020204" pitchFamily="34" charset="0"/>
                <a:cs typeface="Arial" panose="020B0604020202020204" pitchFamily="34" charset="0"/>
              </a:defRPr>
            </a:lvl2pPr>
            <a:lvl3pPr>
              <a:defRPr>
                <a:latin typeface="Arial" panose="020B0604020202020204" pitchFamily="34" charset="0"/>
                <a:ea typeface="Arial" panose="020B0604020202020204" pitchFamily="34" charset="0"/>
                <a:cs typeface="Arial" panose="020B0604020202020204" pitchFamily="34" charset="0"/>
              </a:defRPr>
            </a:lvl3pPr>
            <a:lvl4pPr>
              <a:defRPr>
                <a:latin typeface="Arial" panose="020B0604020202020204" pitchFamily="34" charset="0"/>
                <a:ea typeface="Arial" panose="020B0604020202020204" pitchFamily="34" charset="0"/>
                <a:cs typeface="Arial" panose="020B0604020202020204" pitchFamily="34" charset="0"/>
              </a:defRPr>
            </a:lvl4pPr>
            <a:lvl5pPr>
              <a:defRPr>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665766C2-FC6B-401B-935E-0F6EEEEA02C5}"/>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cxnSp>
        <p:nvCxnSpPr>
          <p:cNvPr id="10" name="Straight Connector 9">
            <a:extLst>
              <a:ext uri="{FF2B5EF4-FFF2-40B4-BE49-F238E27FC236}">
                <a16:creationId xmlns:a16="http://schemas.microsoft.com/office/drawing/2014/main" id="{125F0EFC-0835-2D0D-B68C-4894B6D4F4FC}"/>
              </a:ext>
            </a:extLst>
          </p:cNvPr>
          <p:cNvCxnSpPr>
            <a:cxnSpLocks/>
          </p:cNvCxnSpPr>
          <p:nvPr userDrawn="1"/>
        </p:nvCxnSpPr>
        <p:spPr>
          <a:xfrm>
            <a:off x="-4759" y="791241"/>
            <a:ext cx="12196759" cy="0"/>
          </a:xfrm>
          <a:prstGeom prst="line">
            <a:avLst/>
          </a:prstGeom>
          <a:ln w="44450">
            <a:solidFill>
              <a:srgbClr val="E79E0A"/>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F42C633-6D4C-2DE7-7009-575C90CE3943}"/>
              </a:ext>
            </a:extLst>
          </p:cNvPr>
          <p:cNvPicPr>
            <a:picLocks noChangeAspect="1"/>
          </p:cNvPicPr>
          <p:nvPr userDrawn="1"/>
        </p:nvPicPr>
        <p:blipFill rotWithShape="1">
          <a:blip r:embed="rId2"/>
          <a:srcRect l="-12703" r="1"/>
          <a:stretch/>
        </p:blipFill>
        <p:spPr>
          <a:xfrm>
            <a:off x="129363" y="6251550"/>
            <a:ext cx="1169954" cy="421212"/>
          </a:xfrm>
          <a:prstGeom prst="rect">
            <a:avLst/>
          </a:prstGeom>
        </p:spPr>
      </p:pic>
      <p:sp>
        <p:nvSpPr>
          <p:cNvPr id="17" name="TextBox 16">
            <a:extLst>
              <a:ext uri="{FF2B5EF4-FFF2-40B4-BE49-F238E27FC236}">
                <a16:creationId xmlns:a16="http://schemas.microsoft.com/office/drawing/2014/main" id="{93AF3E7B-883F-F51A-CCD1-BEB3422FB6D2}"/>
              </a:ext>
            </a:extLst>
          </p:cNvPr>
          <p:cNvSpPr txBox="1"/>
          <p:nvPr userDrawn="1"/>
        </p:nvSpPr>
        <p:spPr>
          <a:xfrm>
            <a:off x="1250879" y="6330006"/>
            <a:ext cx="2638354" cy="276999"/>
          </a:xfrm>
          <a:prstGeom prst="rect">
            <a:avLst/>
          </a:prstGeom>
          <a:noFill/>
        </p:spPr>
        <p:txBody>
          <a:bodyPr wrap="square" rtlCol="0">
            <a:spAutoFit/>
          </a:bodyPr>
          <a:lstStyle/>
          <a:p>
            <a:r>
              <a:rPr lang="en-US" sz="600" b="1">
                <a:solidFill>
                  <a:schemeClr val="tx1"/>
                </a:solidFill>
                <a:latin typeface="Arial" panose="020B0604020202020204" pitchFamily="34" charset="0"/>
                <a:ea typeface="Tahoma" panose="020B0604030504040204" pitchFamily="34" charset="0"/>
                <a:cs typeface="Arial" panose="020B0604020202020204" pitchFamily="34" charset="0"/>
              </a:rPr>
              <a:t>TRƯỜNG CÔNG NGHỆ THÔNG TIN VÀ TRUYỀN THÔNG</a:t>
            </a:r>
            <a:br>
              <a:rPr lang="en-US" sz="600" b="1">
                <a:solidFill>
                  <a:schemeClr val="tx1"/>
                </a:solidFill>
                <a:latin typeface="Arial" panose="020B0604020202020204" pitchFamily="34" charset="0"/>
                <a:ea typeface="Tahoma" panose="020B0604030504040204" pitchFamily="34" charset="0"/>
                <a:cs typeface="Arial" panose="020B0604020202020204" pitchFamily="34" charset="0"/>
              </a:rPr>
            </a:br>
            <a:r>
              <a:rPr lang="en-US" sz="600" b="0">
                <a:solidFill>
                  <a:schemeClr val="tx1"/>
                </a:solidFill>
                <a:latin typeface="Arial" panose="020B0604020202020204" pitchFamily="34" charset="0"/>
                <a:ea typeface="Tahoma" panose="020B0604030504040204" pitchFamily="34" charset="0"/>
                <a:cs typeface="Arial" panose="020B0604020202020204" pitchFamily="34" charset="0"/>
              </a:rPr>
              <a:t>School of Information and Communication Technology</a:t>
            </a:r>
          </a:p>
        </p:txBody>
      </p:sp>
      <p:cxnSp>
        <p:nvCxnSpPr>
          <p:cNvPr id="18" name="Straight Connector 17">
            <a:extLst>
              <a:ext uri="{FF2B5EF4-FFF2-40B4-BE49-F238E27FC236}">
                <a16:creationId xmlns:a16="http://schemas.microsoft.com/office/drawing/2014/main" id="{D6DB7F6C-7000-0F44-ED75-91DFA88A3EA1}"/>
              </a:ext>
            </a:extLst>
          </p:cNvPr>
          <p:cNvCxnSpPr>
            <a:cxnSpLocks/>
          </p:cNvCxnSpPr>
          <p:nvPr userDrawn="1"/>
        </p:nvCxnSpPr>
        <p:spPr>
          <a:xfrm>
            <a:off x="3429000" y="6461128"/>
            <a:ext cx="8424264"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8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ABFD5CF-7452-253D-0852-3553579B8ED0}"/>
              </a:ext>
            </a:extLst>
          </p:cNvPr>
          <p:cNvCxnSpPr>
            <a:cxnSpLocks/>
          </p:cNvCxnSpPr>
          <p:nvPr userDrawn="1"/>
        </p:nvCxnSpPr>
        <p:spPr>
          <a:xfrm>
            <a:off x="0" y="330408"/>
            <a:ext cx="12192000" cy="0"/>
          </a:xfrm>
          <a:prstGeom prst="line">
            <a:avLst/>
          </a:prstGeom>
          <a:ln w="673100">
            <a:solidFill>
              <a:srgbClr val="C02034"/>
            </a:solidFill>
          </a:ln>
        </p:spPr>
        <p:style>
          <a:lnRef idx="1">
            <a:schemeClr val="accent1"/>
          </a:lnRef>
          <a:fillRef idx="0">
            <a:schemeClr val="accent1"/>
          </a:fillRef>
          <a:effectRef idx="0">
            <a:schemeClr val="accent1"/>
          </a:effectRef>
          <a:fontRef idx="minor">
            <a:schemeClr val="tx1"/>
          </a:fontRef>
        </p:style>
      </p:cxnSp>
      <p:sp>
        <p:nvSpPr>
          <p:cNvPr id="10" name="Chart Placeholder 9">
            <a:extLst>
              <a:ext uri="{FF2B5EF4-FFF2-40B4-BE49-F238E27FC236}">
                <a16:creationId xmlns:a16="http://schemas.microsoft.com/office/drawing/2014/main" id="{37D67C3F-3B45-423B-AE56-981FAE24357E}"/>
              </a:ext>
            </a:extLst>
          </p:cNvPr>
          <p:cNvSpPr>
            <a:spLocks noGrp="1"/>
          </p:cNvSpPr>
          <p:nvPr>
            <p:ph type="chart" sz="quarter" idx="10"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Picture Placeholder 11">
            <a:extLst>
              <a:ext uri="{FF2B5EF4-FFF2-40B4-BE49-F238E27FC236}">
                <a16:creationId xmlns:a16="http://schemas.microsoft.com/office/drawing/2014/main" id="{7C2541F3-C701-41AD-ABF1-3F6709F6B072}"/>
              </a:ext>
            </a:extLst>
          </p:cNvPr>
          <p:cNvSpPr>
            <a:spLocks noGrp="1"/>
          </p:cNvSpPr>
          <p:nvPr>
            <p:ph type="pic" sz="quarter" idx="11"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
        <p:nvSpPr>
          <p:cNvPr id="13" name="Title 8">
            <a:extLst>
              <a:ext uri="{FF2B5EF4-FFF2-40B4-BE49-F238E27FC236}">
                <a16:creationId xmlns:a16="http://schemas.microsoft.com/office/drawing/2014/main" id="{2A97BE88-C056-4EAA-B602-A66B6354F72C}"/>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pic>
        <p:nvPicPr>
          <p:cNvPr id="5" name="Picture 4">
            <a:extLst>
              <a:ext uri="{FF2B5EF4-FFF2-40B4-BE49-F238E27FC236}">
                <a16:creationId xmlns:a16="http://schemas.microsoft.com/office/drawing/2014/main" id="{FCBFEA90-812F-9466-D3EB-BAF4AF166BD8}"/>
              </a:ext>
            </a:extLst>
          </p:cNvPr>
          <p:cNvPicPr>
            <a:picLocks noChangeAspect="1"/>
          </p:cNvPicPr>
          <p:nvPr userDrawn="1"/>
        </p:nvPicPr>
        <p:blipFill rotWithShape="1">
          <a:blip r:embed="rId2"/>
          <a:srcRect l="-12703" r="1"/>
          <a:stretch/>
        </p:blipFill>
        <p:spPr>
          <a:xfrm>
            <a:off x="129363" y="6251550"/>
            <a:ext cx="1169954" cy="421212"/>
          </a:xfrm>
          <a:prstGeom prst="rect">
            <a:avLst/>
          </a:prstGeom>
        </p:spPr>
      </p:pic>
      <p:sp>
        <p:nvSpPr>
          <p:cNvPr id="6" name="TextBox 5">
            <a:extLst>
              <a:ext uri="{FF2B5EF4-FFF2-40B4-BE49-F238E27FC236}">
                <a16:creationId xmlns:a16="http://schemas.microsoft.com/office/drawing/2014/main" id="{8B333AF8-0984-4039-0E21-CB739936CB8B}"/>
              </a:ext>
            </a:extLst>
          </p:cNvPr>
          <p:cNvSpPr txBox="1"/>
          <p:nvPr userDrawn="1"/>
        </p:nvSpPr>
        <p:spPr>
          <a:xfrm>
            <a:off x="1250879" y="6330006"/>
            <a:ext cx="2638354" cy="276999"/>
          </a:xfrm>
          <a:prstGeom prst="rect">
            <a:avLst/>
          </a:prstGeom>
          <a:noFill/>
        </p:spPr>
        <p:txBody>
          <a:bodyPr wrap="square" rtlCol="0">
            <a:spAutoFit/>
          </a:bodyPr>
          <a:lstStyle/>
          <a:p>
            <a:r>
              <a:rPr lang="en-US" sz="600" b="1">
                <a:solidFill>
                  <a:schemeClr val="tx1"/>
                </a:solidFill>
                <a:latin typeface="Arial" panose="020B0604020202020204" pitchFamily="34" charset="0"/>
                <a:ea typeface="Tahoma" panose="020B0604030504040204" pitchFamily="34" charset="0"/>
                <a:cs typeface="Arial" panose="020B0604020202020204" pitchFamily="34" charset="0"/>
              </a:rPr>
              <a:t>TRƯỜNG CÔNG NGHỆ THÔNG TIN VÀ TRUYỀN THÔNG</a:t>
            </a:r>
            <a:br>
              <a:rPr lang="en-US" sz="600" b="1">
                <a:solidFill>
                  <a:schemeClr val="tx1"/>
                </a:solidFill>
                <a:latin typeface="Arial" panose="020B0604020202020204" pitchFamily="34" charset="0"/>
                <a:ea typeface="Tahoma" panose="020B0604030504040204" pitchFamily="34" charset="0"/>
                <a:cs typeface="Arial" panose="020B0604020202020204" pitchFamily="34" charset="0"/>
              </a:rPr>
            </a:br>
            <a:r>
              <a:rPr lang="en-US" sz="600" b="0">
                <a:solidFill>
                  <a:schemeClr val="tx1"/>
                </a:solidFill>
                <a:latin typeface="Arial" panose="020B0604020202020204" pitchFamily="34" charset="0"/>
                <a:ea typeface="Tahoma" panose="020B0604030504040204" pitchFamily="34" charset="0"/>
                <a:cs typeface="Arial" panose="020B0604020202020204" pitchFamily="34" charset="0"/>
              </a:rPr>
              <a:t>School of Information and Communication Technology</a:t>
            </a:r>
          </a:p>
        </p:txBody>
      </p:sp>
      <p:cxnSp>
        <p:nvCxnSpPr>
          <p:cNvPr id="7" name="Straight Connector 6">
            <a:extLst>
              <a:ext uri="{FF2B5EF4-FFF2-40B4-BE49-F238E27FC236}">
                <a16:creationId xmlns:a16="http://schemas.microsoft.com/office/drawing/2014/main" id="{0561A9D1-20C3-0361-3541-A4CE5DECEB06}"/>
              </a:ext>
            </a:extLst>
          </p:cNvPr>
          <p:cNvCxnSpPr>
            <a:cxnSpLocks/>
          </p:cNvCxnSpPr>
          <p:nvPr userDrawn="1"/>
        </p:nvCxnSpPr>
        <p:spPr>
          <a:xfrm>
            <a:off x="3429000" y="6461128"/>
            <a:ext cx="8424264"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2D8F96-B7A4-18A6-3020-84A41C770EDD}"/>
              </a:ext>
            </a:extLst>
          </p:cNvPr>
          <p:cNvCxnSpPr>
            <a:cxnSpLocks/>
          </p:cNvCxnSpPr>
          <p:nvPr userDrawn="1"/>
        </p:nvCxnSpPr>
        <p:spPr>
          <a:xfrm>
            <a:off x="-14990" y="957064"/>
            <a:ext cx="12196759" cy="0"/>
          </a:xfrm>
          <a:prstGeom prst="line">
            <a:avLst/>
          </a:prstGeom>
          <a:ln w="381000">
            <a:solidFill>
              <a:srgbClr val="E79E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61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C53FC5A-7A94-2B14-2E80-6E177AC2EAA0}"/>
              </a:ext>
            </a:extLst>
          </p:cNvPr>
          <p:cNvCxnSpPr>
            <a:cxnSpLocks/>
          </p:cNvCxnSpPr>
          <p:nvPr userDrawn="1"/>
        </p:nvCxnSpPr>
        <p:spPr>
          <a:xfrm>
            <a:off x="0" y="330408"/>
            <a:ext cx="12192000" cy="0"/>
          </a:xfrm>
          <a:prstGeom prst="line">
            <a:avLst/>
          </a:prstGeom>
          <a:ln w="673100">
            <a:solidFill>
              <a:srgbClr val="C02034"/>
            </a:solidFill>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892FD227-9712-583E-0BD2-1360560737A8}"/>
              </a:ext>
            </a:extLst>
          </p:cNvPr>
          <p:cNvPicPr>
            <a:picLocks noChangeAspect="1"/>
          </p:cNvPicPr>
          <p:nvPr userDrawn="1"/>
        </p:nvPicPr>
        <p:blipFill rotWithShape="1">
          <a:blip r:embed="rId2"/>
          <a:srcRect l="-12703" r="1"/>
          <a:stretch/>
        </p:blipFill>
        <p:spPr>
          <a:xfrm>
            <a:off x="129363" y="6251550"/>
            <a:ext cx="1169954" cy="421212"/>
          </a:xfrm>
          <a:prstGeom prst="rect">
            <a:avLst/>
          </a:prstGeom>
        </p:spPr>
      </p:pic>
      <p:cxnSp>
        <p:nvCxnSpPr>
          <p:cNvPr id="3" name="Straight Connector 2">
            <a:extLst>
              <a:ext uri="{FF2B5EF4-FFF2-40B4-BE49-F238E27FC236}">
                <a16:creationId xmlns:a16="http://schemas.microsoft.com/office/drawing/2014/main" id="{E48CB0FC-F25A-D941-CC10-EB6B647BDE12}"/>
              </a:ext>
            </a:extLst>
          </p:cNvPr>
          <p:cNvCxnSpPr>
            <a:cxnSpLocks/>
          </p:cNvCxnSpPr>
          <p:nvPr userDrawn="1"/>
        </p:nvCxnSpPr>
        <p:spPr>
          <a:xfrm>
            <a:off x="1400537" y="6461128"/>
            <a:ext cx="10452727"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3471A7B-EA49-AD17-55AE-861C54933B28}"/>
              </a:ext>
            </a:extLst>
          </p:cNvPr>
          <p:cNvCxnSpPr>
            <a:cxnSpLocks/>
          </p:cNvCxnSpPr>
          <p:nvPr userDrawn="1"/>
        </p:nvCxnSpPr>
        <p:spPr>
          <a:xfrm>
            <a:off x="-4759" y="791241"/>
            <a:ext cx="12196759" cy="0"/>
          </a:xfrm>
          <a:prstGeom prst="line">
            <a:avLst/>
          </a:prstGeom>
          <a:ln w="44450">
            <a:solidFill>
              <a:srgbClr val="E79E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523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A5F31DF-E244-4E38-B912-D95C246A0880}"/>
              </a:ext>
            </a:extLst>
          </p:cNvPr>
          <p:cNvSpPr>
            <a:spLocks noGrp="1"/>
          </p:cNvSpPr>
          <p:nvPr>
            <p:ph sz="quarter" idx="10"/>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8">
            <a:extLst>
              <a:ext uri="{FF2B5EF4-FFF2-40B4-BE49-F238E27FC236}">
                <a16:creationId xmlns:a16="http://schemas.microsoft.com/office/drawing/2014/main" id="{53A671D5-84E2-49B1-8025-85EEC7745032}"/>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Tree>
    <p:extLst>
      <p:ext uri="{BB962C8B-B14F-4D97-AF65-F5344CB8AC3E}">
        <p14:creationId xmlns:p14="http://schemas.microsoft.com/office/powerpoint/2010/main" val="208371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A32F128-0619-F709-E754-00EF5FFB67EA}"/>
              </a:ext>
            </a:extLst>
          </p:cNvPr>
          <p:cNvCxnSpPr>
            <a:cxnSpLocks/>
          </p:cNvCxnSpPr>
          <p:nvPr userDrawn="1"/>
        </p:nvCxnSpPr>
        <p:spPr>
          <a:xfrm>
            <a:off x="0" y="330408"/>
            <a:ext cx="12192000" cy="0"/>
          </a:xfrm>
          <a:prstGeom prst="line">
            <a:avLst/>
          </a:prstGeom>
          <a:ln w="673100">
            <a:solidFill>
              <a:srgbClr val="C02034"/>
            </a:solidFill>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556E3D7-F78C-4341-912E-91A96BC7B8F6}"/>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
        <p:nvSpPr>
          <p:cNvPr id="15" name="Chart Placeholder 14">
            <a:extLst>
              <a:ext uri="{FF2B5EF4-FFF2-40B4-BE49-F238E27FC236}">
                <a16:creationId xmlns:a16="http://schemas.microsoft.com/office/drawing/2014/main" id="{D4750270-D910-4785-A48C-D75AD66D6F6F}"/>
              </a:ext>
            </a:extLst>
          </p:cNvPr>
          <p:cNvSpPr>
            <a:spLocks noGrp="1"/>
          </p:cNvSpPr>
          <p:nvPr>
            <p:ph type="chart" sz="quarter" idx="10"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7" name="Table Placeholder 16">
            <a:extLst>
              <a:ext uri="{FF2B5EF4-FFF2-40B4-BE49-F238E27FC236}">
                <a16:creationId xmlns:a16="http://schemas.microsoft.com/office/drawing/2014/main" id="{2A314ABA-75DD-4DC8-8B93-5C6D12CC78E8}"/>
              </a:ext>
            </a:extLst>
          </p:cNvPr>
          <p:cNvSpPr>
            <a:spLocks noGrp="1"/>
          </p:cNvSpPr>
          <p:nvPr>
            <p:ph type="tbl" sz="quarter" idx="11"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pic>
        <p:nvPicPr>
          <p:cNvPr id="2" name="Picture 1">
            <a:extLst>
              <a:ext uri="{FF2B5EF4-FFF2-40B4-BE49-F238E27FC236}">
                <a16:creationId xmlns:a16="http://schemas.microsoft.com/office/drawing/2014/main" id="{91F272E6-67F8-0E5F-6B58-0978A51104C1}"/>
              </a:ext>
            </a:extLst>
          </p:cNvPr>
          <p:cNvPicPr>
            <a:picLocks noChangeAspect="1"/>
          </p:cNvPicPr>
          <p:nvPr userDrawn="1"/>
        </p:nvPicPr>
        <p:blipFill rotWithShape="1">
          <a:blip r:embed="rId2"/>
          <a:srcRect l="-12703" r="1"/>
          <a:stretch/>
        </p:blipFill>
        <p:spPr>
          <a:xfrm>
            <a:off x="129363" y="6251550"/>
            <a:ext cx="1169954" cy="421212"/>
          </a:xfrm>
          <a:prstGeom prst="rect">
            <a:avLst/>
          </a:prstGeom>
        </p:spPr>
      </p:pic>
      <p:cxnSp>
        <p:nvCxnSpPr>
          <p:cNvPr id="4" name="Straight Connector 3">
            <a:extLst>
              <a:ext uri="{FF2B5EF4-FFF2-40B4-BE49-F238E27FC236}">
                <a16:creationId xmlns:a16="http://schemas.microsoft.com/office/drawing/2014/main" id="{3851C047-2C84-495E-E899-C03D06C580A8}"/>
              </a:ext>
            </a:extLst>
          </p:cNvPr>
          <p:cNvCxnSpPr>
            <a:cxnSpLocks/>
          </p:cNvCxnSpPr>
          <p:nvPr userDrawn="1"/>
        </p:nvCxnSpPr>
        <p:spPr>
          <a:xfrm>
            <a:off x="1400537" y="6461128"/>
            <a:ext cx="10452727"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3BD1A9-4014-4BCA-D690-B6C5881EA19C}"/>
              </a:ext>
            </a:extLst>
          </p:cNvPr>
          <p:cNvCxnSpPr>
            <a:cxnSpLocks/>
          </p:cNvCxnSpPr>
          <p:nvPr userDrawn="1"/>
        </p:nvCxnSpPr>
        <p:spPr>
          <a:xfrm>
            <a:off x="-14990" y="957064"/>
            <a:ext cx="12196759" cy="0"/>
          </a:xfrm>
          <a:prstGeom prst="line">
            <a:avLst/>
          </a:prstGeom>
          <a:ln w="381000">
            <a:solidFill>
              <a:srgbClr val="E79E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7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1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11496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1" r:id="rId4"/>
    <p:sldLayoutId id="2147483655" r:id="rId5"/>
    <p:sldLayoutId id="2147483656" r:id="rId6"/>
    <p:sldLayoutId id="2147483660" r:id="rId7"/>
    <p:sldLayoutId id="2147483657"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6042-F97A-4FA3-82B4-ACC0181D43C1}"/>
              </a:ext>
            </a:extLst>
          </p:cNvPr>
          <p:cNvSpPr>
            <a:spLocks noGrp="1"/>
          </p:cNvSpPr>
          <p:nvPr>
            <p:ph type="title"/>
          </p:nvPr>
        </p:nvSpPr>
        <p:spPr>
          <a:xfrm>
            <a:off x="649873" y="1642444"/>
            <a:ext cx="10892253" cy="3301999"/>
          </a:xfrm>
        </p:spPr>
        <p:txBody>
          <a:bodyPr lIns="91440" tIns="45720" rIns="91440" bIns="45720" anchor="t"/>
          <a:lstStyle/>
          <a:p>
            <a:r>
              <a:rPr lang="en-US" sz="4400" dirty="0">
                <a:ea typeface="Lato"/>
              </a:rPr>
              <a:t>ĐỒ ÁN TỐT NGHIỆP</a:t>
            </a:r>
            <a:br>
              <a:rPr lang="en-US" sz="4400" dirty="0"/>
            </a:br>
            <a:r>
              <a:rPr lang="en-US" sz="4400" dirty="0">
                <a:ea typeface="Lato"/>
              </a:rPr>
              <a:t> </a:t>
            </a:r>
            <a:br>
              <a:rPr lang="en-US" sz="4400" dirty="0"/>
            </a:br>
            <a:r>
              <a:rPr lang="en-US" sz="4400" dirty="0" err="1">
                <a:ea typeface="Lato"/>
              </a:rPr>
              <a:t>Phần</a:t>
            </a:r>
            <a:r>
              <a:rPr lang="en-US" sz="4400" dirty="0">
                <a:ea typeface="Lato"/>
              </a:rPr>
              <a:t> </a:t>
            </a:r>
            <a:r>
              <a:rPr lang="en-US" sz="4400" dirty="0" err="1">
                <a:ea typeface="Lato"/>
              </a:rPr>
              <a:t>mềm</a:t>
            </a:r>
            <a:r>
              <a:rPr lang="en-US" sz="4400" dirty="0">
                <a:ea typeface="Lato"/>
              </a:rPr>
              <a:t> </a:t>
            </a:r>
            <a:r>
              <a:rPr lang="en-US" sz="4400" dirty="0" err="1">
                <a:ea typeface="Lato"/>
              </a:rPr>
              <a:t>nhắn</a:t>
            </a:r>
            <a:r>
              <a:rPr lang="en-US" sz="4400" dirty="0">
                <a:ea typeface="Lato"/>
              </a:rPr>
              <a:t> tin, </a:t>
            </a:r>
            <a:r>
              <a:rPr lang="en-US" sz="4400" dirty="0" err="1">
                <a:ea typeface="Lato"/>
              </a:rPr>
              <a:t>gọi</a:t>
            </a:r>
            <a:r>
              <a:rPr lang="en-US" sz="4400" dirty="0">
                <a:ea typeface="Lato"/>
              </a:rPr>
              <a:t> </a:t>
            </a:r>
            <a:r>
              <a:rPr lang="en-US" sz="4400" dirty="0" err="1">
                <a:ea typeface="Lato"/>
              </a:rPr>
              <a:t>điện</a:t>
            </a:r>
            <a:r>
              <a:rPr lang="en-US" sz="4400" dirty="0">
                <a:ea typeface="Lato"/>
              </a:rPr>
              <a:t> video </a:t>
            </a:r>
            <a:r>
              <a:rPr lang="en-US" sz="4400" dirty="0" err="1">
                <a:ea typeface="Lato"/>
              </a:rPr>
              <a:t>thời</a:t>
            </a:r>
            <a:r>
              <a:rPr lang="en-US" sz="4400" dirty="0">
                <a:ea typeface="Lato"/>
              </a:rPr>
              <a:t> </a:t>
            </a:r>
            <a:r>
              <a:rPr lang="en-US" sz="4400" dirty="0" err="1">
                <a:ea typeface="Lato"/>
              </a:rPr>
              <a:t>gian</a:t>
            </a:r>
            <a:r>
              <a:rPr lang="en-US" sz="4400" dirty="0">
                <a:ea typeface="Lato"/>
              </a:rPr>
              <a:t> </a:t>
            </a:r>
            <a:r>
              <a:rPr lang="en-US" sz="4400" dirty="0" err="1">
                <a:ea typeface="Lato"/>
              </a:rPr>
              <a:t>thực</a:t>
            </a:r>
            <a:endParaRPr lang="vi-VN" dirty="0">
              <a:ea typeface="Lato"/>
            </a:endParaRPr>
          </a:p>
        </p:txBody>
      </p:sp>
      <p:sp>
        <p:nvSpPr>
          <p:cNvPr id="5" name="Hộp Văn bản 4">
            <a:extLst>
              <a:ext uri="{FF2B5EF4-FFF2-40B4-BE49-F238E27FC236}">
                <a16:creationId xmlns:a16="http://schemas.microsoft.com/office/drawing/2014/main" id="{DFA2AF8F-B6BD-CC2D-17C1-C08A6902FFB4}"/>
              </a:ext>
            </a:extLst>
          </p:cNvPr>
          <p:cNvSpPr txBox="1"/>
          <p:nvPr/>
        </p:nvSpPr>
        <p:spPr>
          <a:xfrm>
            <a:off x="6095999" y="4621277"/>
            <a:ext cx="57198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dirty="0">
                <a:solidFill>
                  <a:schemeClr val="bg1"/>
                </a:solidFill>
                <a:latin typeface="Arial"/>
                <a:cs typeface="Arial"/>
              </a:rPr>
              <a:t>Sinh viên thực hiện: Vũ Quý Đạt</a:t>
            </a:r>
          </a:p>
          <a:p>
            <a:r>
              <a:rPr lang="vi-VN" b="1" dirty="0">
                <a:solidFill>
                  <a:schemeClr val="bg1"/>
                </a:solidFill>
                <a:latin typeface="Arial"/>
                <a:cs typeface="Arial"/>
              </a:rPr>
              <a:t>Giảng viên hướng dẫn: PGS.TS.Trần Đình Khang</a:t>
            </a:r>
          </a:p>
        </p:txBody>
      </p:sp>
    </p:spTree>
    <p:extLst>
      <p:ext uri="{BB962C8B-B14F-4D97-AF65-F5344CB8AC3E}">
        <p14:creationId xmlns:p14="http://schemas.microsoft.com/office/powerpoint/2010/main" val="643782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254653" y="1227008"/>
            <a:ext cx="11514528" cy="4949617"/>
          </a:xfrm>
        </p:spPr>
        <p:txBody>
          <a:bodyPr lIns="91440" tIns="45720" rIns="91440" bIns="45720" anchor="t"/>
          <a:lstStyle/>
          <a:p>
            <a:pPr marL="0" indent="0">
              <a:buNone/>
            </a:pPr>
            <a:r>
              <a:rPr lang="vi-VN" dirty="0"/>
              <a:t>   </a:t>
            </a:r>
            <a:r>
              <a:rPr lang="en-US" dirty="0" err="1"/>
              <a:t>Ưu</a:t>
            </a:r>
            <a:r>
              <a:rPr lang="en-US" dirty="0"/>
              <a:t> </a:t>
            </a:r>
            <a:r>
              <a:rPr lang="en-US" dirty="0" err="1"/>
              <a:t>điểm</a:t>
            </a:r>
            <a:r>
              <a:rPr lang="en-US" dirty="0"/>
              <a:t> </a:t>
            </a:r>
            <a:r>
              <a:rPr lang="vi-VN" dirty="0"/>
              <a:t>Zalo </a:t>
            </a:r>
            <a:endParaRPr lang="en-US" dirty="0"/>
          </a:p>
          <a:p>
            <a:pPr lvl="1"/>
            <a:r>
              <a:rPr lang="en-US" dirty="0"/>
              <a:t>G</a:t>
            </a:r>
            <a:r>
              <a:rPr lang="vi-VN" dirty="0"/>
              <a:t>iao diện đơn giản.</a:t>
            </a:r>
            <a:endParaRPr lang="en-US" dirty="0"/>
          </a:p>
          <a:p>
            <a:pPr lvl="1"/>
            <a:r>
              <a:rPr lang="en-US" dirty="0" err="1"/>
              <a:t>Tích</a:t>
            </a:r>
            <a:r>
              <a:rPr lang="en-US" dirty="0"/>
              <a:t> </a:t>
            </a:r>
            <a:r>
              <a:rPr lang="en-US" dirty="0" err="1"/>
              <a:t>hợp</a:t>
            </a:r>
            <a:r>
              <a:rPr lang="en-US" dirty="0"/>
              <a:t> </a:t>
            </a:r>
            <a:r>
              <a:rPr lang="en-US" dirty="0" err="1"/>
              <a:t>tiện</a:t>
            </a:r>
            <a:r>
              <a:rPr lang="en-US" dirty="0"/>
              <a:t> </a:t>
            </a:r>
            <a:r>
              <a:rPr lang="en-US" dirty="0" err="1"/>
              <a:t>ích</a:t>
            </a:r>
            <a:r>
              <a:rPr lang="en-US" dirty="0"/>
              <a:t> </a:t>
            </a:r>
            <a:r>
              <a:rPr lang="vi-VN" dirty="0"/>
              <a:t>cập nhật thời tiết, cập nhật các thông tin báo chí, ghim các lịch biểu công việc.</a:t>
            </a:r>
          </a:p>
          <a:p>
            <a:pPr marL="0" indent="0">
              <a:buNone/>
            </a:pPr>
            <a:r>
              <a:rPr lang="vi-VN" dirty="0"/>
              <a:t>   </a:t>
            </a:r>
            <a:r>
              <a:rPr lang="en-US" dirty="0" err="1"/>
              <a:t>Nhược</a:t>
            </a:r>
            <a:r>
              <a:rPr lang="en-US" dirty="0"/>
              <a:t> </a:t>
            </a:r>
            <a:r>
              <a:rPr lang="en-US" dirty="0" err="1"/>
              <a:t>điểm</a:t>
            </a:r>
            <a:r>
              <a:rPr lang="en-US" dirty="0"/>
              <a:t> </a:t>
            </a:r>
          </a:p>
          <a:p>
            <a:pPr lvl="1"/>
            <a:r>
              <a:rPr lang="vi-VN" dirty="0"/>
              <a:t>Không tự động lưu lại lịch sử tin nhắn của người dùng mà yêu cầu người dùng chủ động vào cài đặt và chọn sao lưu, </a:t>
            </a:r>
            <a:endParaRPr lang="en-US" dirty="0"/>
          </a:p>
          <a:p>
            <a:pPr lvl="1"/>
            <a:r>
              <a:rPr lang="en-US" dirty="0"/>
              <a:t>L</a:t>
            </a:r>
            <a:r>
              <a:rPr lang="vi-VN" dirty="0"/>
              <a:t>ưu được tin nhắn văn bản ở bản miễn phí, dẫn đến người dùng thường xuyên bị mất dữ liệu cũ.</a:t>
            </a:r>
            <a:endParaRPr lang="en-US" dirty="0"/>
          </a:p>
          <a:p>
            <a:pPr lvl="1"/>
            <a:r>
              <a:rPr lang="en-US" dirty="0"/>
              <a:t>N</a:t>
            </a:r>
            <a:r>
              <a:rPr lang="vi-VN" dirty="0"/>
              <a:t>gười dùng chỉ phản hồi 40 hội thoại mỗi tháng từ người lạ</a:t>
            </a:r>
            <a:r>
              <a:rPr lang="en-US" dirty="0"/>
              <a:t> ở </a:t>
            </a:r>
            <a:r>
              <a:rPr lang="en-US" dirty="0" err="1"/>
              <a:t>bản</a:t>
            </a:r>
            <a:r>
              <a:rPr lang="en-US" dirty="0"/>
              <a:t> </a:t>
            </a:r>
            <a:r>
              <a:rPr lang="en-US" dirty="0" err="1"/>
              <a:t>miễn</a:t>
            </a:r>
            <a:r>
              <a:rPr lang="en-US" dirty="0"/>
              <a:t> </a:t>
            </a:r>
            <a:r>
              <a:rPr lang="en-US" dirty="0" err="1"/>
              <a:t>phí</a:t>
            </a:r>
            <a:r>
              <a:rPr lang="en-US" dirty="0"/>
              <a:t>.</a:t>
            </a:r>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spTree>
    <p:extLst>
      <p:ext uri="{BB962C8B-B14F-4D97-AF65-F5344CB8AC3E}">
        <p14:creationId xmlns:p14="http://schemas.microsoft.com/office/powerpoint/2010/main" val="1020572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338736" y="1066371"/>
            <a:ext cx="11514528" cy="4133267"/>
          </a:xfrm>
        </p:spPr>
        <p:txBody>
          <a:bodyPr lIns="91440" tIns="45720" rIns="91440" bIns="45720" anchor="t"/>
          <a:lstStyle/>
          <a:p>
            <a:pPr marL="0" indent="0">
              <a:buNone/>
            </a:pPr>
            <a:r>
              <a:rPr lang="en-US" dirty="0" err="1"/>
              <a:t>Kiến</a:t>
            </a:r>
            <a:r>
              <a:rPr lang="en-US" dirty="0"/>
              <a:t> </a:t>
            </a:r>
            <a:r>
              <a:rPr lang="en-US" dirty="0" err="1"/>
              <a:t>trúc</a:t>
            </a:r>
            <a:r>
              <a:rPr lang="en-US" dirty="0"/>
              <a:t> </a:t>
            </a:r>
            <a:r>
              <a:rPr lang="en-US" dirty="0" err="1"/>
              <a:t>thiết</a:t>
            </a:r>
            <a:r>
              <a:rPr lang="en-US" dirty="0"/>
              <a:t> </a:t>
            </a:r>
            <a:r>
              <a:rPr lang="en-US" dirty="0" err="1"/>
              <a:t>kế</a:t>
            </a:r>
            <a:r>
              <a:rPr lang="en-US" dirty="0"/>
              <a:t> </a:t>
            </a:r>
            <a:r>
              <a:rPr lang="en-US" dirty="0" err="1"/>
              <a:t>phần</a:t>
            </a:r>
            <a:r>
              <a:rPr lang="en-US" dirty="0"/>
              <a:t> </a:t>
            </a:r>
            <a:r>
              <a:rPr lang="en-US" dirty="0" err="1"/>
              <a:t>mềm</a:t>
            </a:r>
            <a:endParaRPr lang="en-US" dirty="0"/>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pic>
        <p:nvPicPr>
          <p:cNvPr id="7" name="Picture 6">
            <a:extLst>
              <a:ext uri="{FF2B5EF4-FFF2-40B4-BE49-F238E27FC236}">
                <a16:creationId xmlns:a16="http://schemas.microsoft.com/office/drawing/2014/main" id="{96B42941-867A-DD80-AD6F-A50EB3A2F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649" y="1769590"/>
            <a:ext cx="7728701" cy="3091480"/>
          </a:xfrm>
          <a:prstGeom prst="rect">
            <a:avLst/>
          </a:prstGeom>
        </p:spPr>
      </p:pic>
      <p:sp>
        <p:nvSpPr>
          <p:cNvPr id="8" name="TextBox 7">
            <a:extLst>
              <a:ext uri="{FF2B5EF4-FFF2-40B4-BE49-F238E27FC236}">
                <a16:creationId xmlns:a16="http://schemas.microsoft.com/office/drawing/2014/main" id="{065FA548-847F-BFDA-21CD-D700EC0F46B5}"/>
              </a:ext>
            </a:extLst>
          </p:cNvPr>
          <p:cNvSpPr txBox="1"/>
          <p:nvPr/>
        </p:nvSpPr>
        <p:spPr>
          <a:xfrm>
            <a:off x="545986" y="5256526"/>
            <a:ext cx="11052146" cy="646331"/>
          </a:xfrm>
          <a:prstGeom prst="rect">
            <a:avLst/>
          </a:prstGeom>
          <a:noFill/>
        </p:spPr>
        <p:txBody>
          <a:bodyPr wrap="square" rtlCol="0">
            <a:spAutoFit/>
          </a:bodyPr>
          <a:lstStyle/>
          <a:p>
            <a:pPr marL="285750" indent="-285750">
              <a:buFont typeface="Arial" panose="020B0604020202020204" pitchFamily="34" charset="0"/>
              <a:buChar char="•"/>
            </a:pPr>
            <a:r>
              <a:rPr lang="vi-VN" dirty="0"/>
              <a:t>Phần BackEnd xây dựng bằng Vapor-Swift, dựa trên mô hình kiến trúc hướng sự kiện. </a:t>
            </a:r>
          </a:p>
          <a:p>
            <a:pPr marL="285750" indent="-285750">
              <a:buFont typeface="Arial" panose="020B0604020202020204" pitchFamily="34" charset="0"/>
              <a:buChar char="•"/>
            </a:pPr>
            <a:r>
              <a:rPr lang="vi-VN" dirty="0"/>
              <a:t>Phần iOS xây dựng dựa trên kiến trúc MVC.</a:t>
            </a:r>
            <a:endParaRPr lang="en-VN" dirty="0"/>
          </a:p>
        </p:txBody>
      </p:sp>
    </p:spTree>
    <p:extLst>
      <p:ext uri="{BB962C8B-B14F-4D97-AF65-F5344CB8AC3E}">
        <p14:creationId xmlns:p14="http://schemas.microsoft.com/office/powerpoint/2010/main" val="12956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338736" y="1066371"/>
            <a:ext cx="11514528" cy="4133267"/>
          </a:xfrm>
        </p:spPr>
        <p:txBody>
          <a:bodyPr lIns="91440" tIns="45720" rIns="91440" bIns="45720" anchor="t"/>
          <a:lstStyle/>
          <a:p>
            <a:pPr marL="0" indent="0">
              <a:buNone/>
            </a:pPr>
            <a:r>
              <a:rPr lang="vi-VN" dirty="0"/>
              <a:t>Ưu điểm sử dụng kiến trúc hướng sự kiện:</a:t>
            </a:r>
          </a:p>
          <a:p>
            <a:r>
              <a:rPr lang="vi-VN" sz="2400" dirty="0"/>
              <a:t>Có khả năng chịu tải cao hơn.</a:t>
            </a:r>
          </a:p>
          <a:p>
            <a:r>
              <a:rPr lang="en-US" sz="2400" dirty="0" err="1"/>
              <a:t>Các</a:t>
            </a:r>
            <a:r>
              <a:rPr lang="en-US" sz="2400" dirty="0"/>
              <a:t> </a:t>
            </a:r>
            <a:r>
              <a:rPr lang="en-US" sz="2400" dirty="0" err="1"/>
              <a:t>thành</a:t>
            </a:r>
            <a:r>
              <a:rPr lang="en-US" sz="2400" dirty="0"/>
              <a:t> </a:t>
            </a:r>
            <a:r>
              <a:rPr lang="en-US" sz="2400" dirty="0" err="1"/>
              <a:t>phần</a:t>
            </a:r>
            <a:r>
              <a:rPr lang="en-US" sz="2400" dirty="0"/>
              <a:t> </a:t>
            </a:r>
            <a:r>
              <a:rPr lang="en-US" sz="2400" dirty="0" err="1"/>
              <a:t>trong</a:t>
            </a:r>
            <a:r>
              <a:rPr lang="en-US" sz="2400" dirty="0"/>
              <a:t> </a:t>
            </a:r>
            <a:r>
              <a:rPr lang="en-US" sz="2400" dirty="0" err="1"/>
              <a:t>hệ</a:t>
            </a:r>
            <a:r>
              <a:rPr lang="en-US" sz="2400" dirty="0"/>
              <a:t> </a:t>
            </a:r>
            <a:r>
              <a:rPr lang="en-US" sz="2400" dirty="0" err="1"/>
              <a:t>thống</a:t>
            </a:r>
            <a:r>
              <a:rPr lang="en-US" sz="2400" dirty="0"/>
              <a:t> </a:t>
            </a:r>
            <a:r>
              <a:rPr lang="en-US" sz="2400" dirty="0" err="1"/>
              <a:t>không</a:t>
            </a:r>
            <a:r>
              <a:rPr lang="en-US" sz="2400" dirty="0"/>
              <a:t> </a:t>
            </a:r>
            <a:r>
              <a:rPr lang="en-US" sz="2400" dirty="0" err="1"/>
              <a:t>còn</a:t>
            </a:r>
            <a:r>
              <a:rPr lang="en-US" sz="2400" dirty="0"/>
              <a:t> </a:t>
            </a:r>
            <a:r>
              <a:rPr lang="en-US" sz="2400" dirty="0" err="1"/>
              <a:t>phụ</a:t>
            </a:r>
            <a:r>
              <a:rPr lang="en-US" sz="2400" dirty="0"/>
              <a:t> </a:t>
            </a:r>
            <a:r>
              <a:rPr lang="en-US" sz="2400" dirty="0" err="1"/>
              <a:t>thuộc</a:t>
            </a:r>
            <a:r>
              <a:rPr lang="en-US" sz="2400" dirty="0"/>
              <a:t> </a:t>
            </a:r>
            <a:r>
              <a:rPr lang="en-US" sz="2400" dirty="0" err="1"/>
              <a:t>lẫn</a:t>
            </a:r>
            <a:r>
              <a:rPr lang="en-US" sz="2400" dirty="0"/>
              <a:t> </a:t>
            </a:r>
            <a:r>
              <a:rPr lang="en-US" sz="2400" dirty="0" err="1"/>
              <a:t>nhau</a:t>
            </a:r>
            <a:r>
              <a:rPr lang="en-US" sz="2400" dirty="0"/>
              <a:t>.</a:t>
            </a:r>
            <a:endParaRPr lang="vi-VN" sz="2400" dirty="0"/>
          </a:p>
          <a:p>
            <a:r>
              <a:rPr lang="en-US" sz="2400" dirty="0" err="1"/>
              <a:t>Khả</a:t>
            </a:r>
            <a:r>
              <a:rPr lang="en-US" sz="2400" dirty="0"/>
              <a:t> </a:t>
            </a:r>
            <a:r>
              <a:rPr lang="en-US" sz="2400" dirty="0" err="1"/>
              <a:t>năng</a:t>
            </a:r>
            <a:r>
              <a:rPr lang="en-US" sz="2400" dirty="0"/>
              <a:t> </a:t>
            </a:r>
            <a:r>
              <a:rPr lang="en-US" sz="2400" dirty="0" err="1"/>
              <a:t>mở</a:t>
            </a:r>
            <a:r>
              <a:rPr lang="en-US" sz="2400" dirty="0"/>
              <a:t> </a:t>
            </a:r>
            <a:r>
              <a:rPr lang="en-US" sz="2400" dirty="0" err="1"/>
              <a:t>rộng</a:t>
            </a:r>
            <a:r>
              <a:rPr lang="en-US" sz="2400" dirty="0"/>
              <a:t> </a:t>
            </a:r>
            <a:r>
              <a:rPr lang="en-US" sz="2400" dirty="0" err="1"/>
              <a:t>tốt</a:t>
            </a:r>
            <a:r>
              <a:rPr lang="en-US" sz="2400" dirty="0"/>
              <a:t>.</a:t>
            </a:r>
            <a:endParaRPr lang="vi-VN" sz="2400" dirty="0"/>
          </a:p>
          <a:p>
            <a:r>
              <a:rPr lang="vi-VN" sz="2400" dirty="0"/>
              <a:t>Phát triển back-end nhanh, đơn giản, dễ lập trình, dễ bảo trì.</a:t>
            </a:r>
          </a:p>
          <a:p>
            <a:r>
              <a:rPr lang="vi-VN" sz="2400" dirty="0"/>
              <a:t>Dễ dàng kiểm tra</a:t>
            </a:r>
            <a:r>
              <a:rPr lang="en-US" sz="2400" dirty="0"/>
              <a:t>, </a:t>
            </a:r>
            <a:r>
              <a:rPr lang="vi-VN" sz="2400" dirty="0"/>
              <a:t>rà soát lỗi do các controller được phân tách một cách độc lập.</a:t>
            </a:r>
            <a:endParaRPr lang="en-US" sz="2400" dirty="0"/>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spTree>
    <p:extLst>
      <p:ext uri="{BB962C8B-B14F-4D97-AF65-F5344CB8AC3E}">
        <p14:creationId xmlns:p14="http://schemas.microsoft.com/office/powerpoint/2010/main" val="2440445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338736" y="1066371"/>
            <a:ext cx="11514528" cy="4133267"/>
          </a:xfrm>
        </p:spPr>
        <p:txBody>
          <a:bodyPr lIns="91440" tIns="45720" rIns="91440" bIns="45720" anchor="t"/>
          <a:lstStyle/>
          <a:p>
            <a:pPr marL="0" indent="0">
              <a:buNone/>
            </a:pPr>
            <a:r>
              <a:rPr lang="vi-VN" dirty="0"/>
              <a:t>Mô hình Model-View-Controller (MVC):</a:t>
            </a:r>
          </a:p>
          <a:p>
            <a:r>
              <a:rPr lang="vi-VN" sz="2400" dirty="0"/>
              <a:t>MVC tách lớp logic nghiệp vụ và lớp hiển thị ra riêng biệt.</a:t>
            </a:r>
          </a:p>
          <a:p>
            <a:r>
              <a:rPr lang="vi-VN" sz="2400" dirty="0"/>
              <a:t>Bảo trì code dễ dàng, dễ dàng mở rộng và phát triển.</a:t>
            </a:r>
          </a:p>
          <a:p>
            <a:r>
              <a:rPr lang="vi-VN" sz="2400" dirty="0"/>
              <a:t>Việc phát triển các thành phần khác nhau có thể được thực hiện song song.</a:t>
            </a:r>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spTree>
    <p:extLst>
      <p:ext uri="{BB962C8B-B14F-4D97-AF65-F5344CB8AC3E}">
        <p14:creationId xmlns:p14="http://schemas.microsoft.com/office/powerpoint/2010/main" val="407733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338736" y="1066371"/>
            <a:ext cx="11514528" cy="4133267"/>
          </a:xfrm>
        </p:spPr>
        <p:txBody>
          <a:bodyPr lIns="91440" tIns="45720" rIns="91440" bIns="45720" anchor="t"/>
          <a:lstStyle/>
          <a:p>
            <a:pPr marL="0" indent="0">
              <a:buNone/>
            </a:pPr>
            <a:r>
              <a:rPr lang="en-US" dirty="0" err="1"/>
              <a:t>Usecase</a:t>
            </a:r>
            <a:r>
              <a:rPr lang="en-US" dirty="0"/>
              <a:t> </a:t>
            </a:r>
            <a:r>
              <a:rPr lang="en-US" dirty="0" err="1"/>
              <a:t>tổng</a:t>
            </a:r>
            <a:r>
              <a:rPr lang="en-US" dirty="0"/>
              <a:t> </a:t>
            </a:r>
            <a:r>
              <a:rPr lang="en-US" dirty="0" err="1"/>
              <a:t>quan</a:t>
            </a:r>
            <a:endParaRPr lang="en-US" dirty="0"/>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pic>
        <p:nvPicPr>
          <p:cNvPr id="8" name="Picture 7">
            <a:extLst>
              <a:ext uri="{FF2B5EF4-FFF2-40B4-BE49-F238E27FC236}">
                <a16:creationId xmlns:a16="http://schemas.microsoft.com/office/drawing/2014/main" id="{01824CCF-5476-01A0-1382-3424125BB852}"/>
              </a:ext>
            </a:extLst>
          </p:cNvPr>
          <p:cNvPicPr>
            <a:picLocks noChangeAspect="1"/>
          </p:cNvPicPr>
          <p:nvPr/>
        </p:nvPicPr>
        <p:blipFill>
          <a:blip r:embed="rId3"/>
          <a:stretch>
            <a:fillRect/>
          </a:stretch>
        </p:blipFill>
        <p:spPr>
          <a:xfrm>
            <a:off x="2905478" y="1738489"/>
            <a:ext cx="6019800" cy="4216400"/>
          </a:xfrm>
          <a:prstGeom prst="rect">
            <a:avLst/>
          </a:prstGeom>
        </p:spPr>
      </p:pic>
    </p:spTree>
    <p:extLst>
      <p:ext uri="{BB962C8B-B14F-4D97-AF65-F5344CB8AC3E}">
        <p14:creationId xmlns:p14="http://schemas.microsoft.com/office/powerpoint/2010/main" val="1479417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338736" y="1066371"/>
            <a:ext cx="11514528" cy="4133267"/>
          </a:xfrm>
        </p:spPr>
        <p:txBody>
          <a:bodyPr lIns="91440" tIns="45720" rIns="91440" bIns="45720" anchor="t"/>
          <a:lstStyle/>
          <a:p>
            <a:pPr marL="0" indent="0">
              <a:buNone/>
            </a:pPr>
            <a:r>
              <a:rPr lang="en-US" dirty="0" err="1"/>
              <a:t>Phân</a:t>
            </a:r>
            <a:r>
              <a:rPr lang="en-US" dirty="0"/>
              <a:t> </a:t>
            </a:r>
            <a:r>
              <a:rPr lang="en-US" dirty="0" err="1"/>
              <a:t>rã</a:t>
            </a:r>
            <a:r>
              <a:rPr lang="en-US" dirty="0"/>
              <a:t> </a:t>
            </a:r>
            <a:r>
              <a:rPr lang="en-US" dirty="0" err="1"/>
              <a:t>usecase</a:t>
            </a:r>
            <a:r>
              <a:rPr lang="en-US" dirty="0"/>
              <a:t> </a:t>
            </a:r>
            <a:r>
              <a:rPr lang="en-US" dirty="0" err="1"/>
              <a:t>nhắn</a:t>
            </a:r>
            <a:r>
              <a:rPr lang="en-US" dirty="0"/>
              <a:t> tin</a:t>
            </a:r>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pic>
        <p:nvPicPr>
          <p:cNvPr id="3" name="Picture 2">
            <a:extLst>
              <a:ext uri="{FF2B5EF4-FFF2-40B4-BE49-F238E27FC236}">
                <a16:creationId xmlns:a16="http://schemas.microsoft.com/office/drawing/2014/main" id="{2C2E31E7-0768-2F91-4B0B-645F5B3F8414}"/>
              </a:ext>
            </a:extLst>
          </p:cNvPr>
          <p:cNvPicPr>
            <a:picLocks noChangeAspect="1"/>
          </p:cNvPicPr>
          <p:nvPr/>
        </p:nvPicPr>
        <p:blipFill>
          <a:blip r:embed="rId3"/>
          <a:stretch>
            <a:fillRect/>
          </a:stretch>
        </p:blipFill>
        <p:spPr>
          <a:xfrm>
            <a:off x="2851150" y="2101850"/>
            <a:ext cx="6489700" cy="2654300"/>
          </a:xfrm>
          <a:prstGeom prst="rect">
            <a:avLst/>
          </a:prstGeom>
        </p:spPr>
      </p:pic>
    </p:spTree>
    <p:extLst>
      <p:ext uri="{BB962C8B-B14F-4D97-AF65-F5344CB8AC3E}">
        <p14:creationId xmlns:p14="http://schemas.microsoft.com/office/powerpoint/2010/main" val="2485959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sp>
        <p:nvSpPr>
          <p:cNvPr id="10" name="Content Placeholder 1">
            <a:extLst>
              <a:ext uri="{FF2B5EF4-FFF2-40B4-BE49-F238E27FC236}">
                <a16:creationId xmlns:a16="http://schemas.microsoft.com/office/drawing/2014/main" id="{49C53AE8-3C43-DC51-2F54-0C1339FF12D8}"/>
              </a:ext>
            </a:extLst>
          </p:cNvPr>
          <p:cNvSpPr>
            <a:spLocks noGrp="1"/>
          </p:cNvSpPr>
          <p:nvPr>
            <p:ph sz="quarter" idx="10"/>
          </p:nvPr>
        </p:nvSpPr>
        <p:spPr>
          <a:xfrm>
            <a:off x="338736" y="1066371"/>
            <a:ext cx="11514528" cy="4133267"/>
          </a:xfrm>
        </p:spPr>
        <p:txBody>
          <a:bodyPr lIns="91440" tIns="45720" rIns="91440" bIns="45720" anchor="t"/>
          <a:lstStyle/>
          <a:p>
            <a:pPr marL="0" indent="0">
              <a:buNone/>
            </a:pPr>
            <a:r>
              <a:rPr lang="en-US" dirty="0" err="1"/>
              <a:t>Nghiệp</a:t>
            </a:r>
            <a:r>
              <a:rPr lang="en-US" dirty="0"/>
              <a:t> </a:t>
            </a:r>
            <a:r>
              <a:rPr lang="en-US" dirty="0" err="1"/>
              <a:t>vụ</a:t>
            </a:r>
            <a:r>
              <a:rPr lang="en-US" dirty="0"/>
              <a:t> </a:t>
            </a:r>
            <a:r>
              <a:rPr lang="en-US" dirty="0" err="1"/>
              <a:t>gửi</a:t>
            </a:r>
            <a:r>
              <a:rPr lang="en-US" dirty="0"/>
              <a:t> tin </a:t>
            </a:r>
            <a:r>
              <a:rPr lang="en-US" dirty="0" err="1"/>
              <a:t>nhắn</a:t>
            </a:r>
            <a:r>
              <a:rPr lang="en-US" dirty="0"/>
              <a:t> </a:t>
            </a:r>
            <a:r>
              <a:rPr lang="en-US" dirty="0" err="1"/>
              <a:t>văn</a:t>
            </a:r>
            <a:r>
              <a:rPr lang="en-US" dirty="0"/>
              <a:t> </a:t>
            </a:r>
            <a:r>
              <a:rPr lang="en-US" dirty="0" err="1"/>
              <a:t>bản</a:t>
            </a:r>
            <a:endParaRPr lang="en-US" dirty="0"/>
          </a:p>
          <a:p>
            <a:pPr marL="0" indent="0">
              <a:buNone/>
            </a:pPr>
            <a:endParaRPr lang="en-US" dirty="0"/>
          </a:p>
        </p:txBody>
      </p:sp>
      <p:pic>
        <p:nvPicPr>
          <p:cNvPr id="2" name="Picture 1">
            <a:extLst>
              <a:ext uri="{FF2B5EF4-FFF2-40B4-BE49-F238E27FC236}">
                <a16:creationId xmlns:a16="http://schemas.microsoft.com/office/drawing/2014/main" id="{666FF34D-458F-5E11-305D-F6D64CA044BA}"/>
              </a:ext>
            </a:extLst>
          </p:cNvPr>
          <p:cNvPicPr>
            <a:picLocks noChangeAspect="1"/>
          </p:cNvPicPr>
          <p:nvPr/>
        </p:nvPicPr>
        <p:blipFill>
          <a:blip r:embed="rId2"/>
          <a:stretch>
            <a:fillRect/>
          </a:stretch>
        </p:blipFill>
        <p:spPr>
          <a:xfrm>
            <a:off x="2645421" y="1512711"/>
            <a:ext cx="6901157" cy="4727928"/>
          </a:xfrm>
          <a:prstGeom prst="rect">
            <a:avLst/>
          </a:prstGeom>
        </p:spPr>
      </p:pic>
    </p:spTree>
    <p:extLst>
      <p:ext uri="{BB962C8B-B14F-4D97-AF65-F5344CB8AC3E}">
        <p14:creationId xmlns:p14="http://schemas.microsoft.com/office/powerpoint/2010/main" val="4145701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sp>
        <p:nvSpPr>
          <p:cNvPr id="10" name="Content Placeholder 1">
            <a:extLst>
              <a:ext uri="{FF2B5EF4-FFF2-40B4-BE49-F238E27FC236}">
                <a16:creationId xmlns:a16="http://schemas.microsoft.com/office/drawing/2014/main" id="{49C53AE8-3C43-DC51-2F54-0C1339FF12D8}"/>
              </a:ext>
            </a:extLst>
          </p:cNvPr>
          <p:cNvSpPr>
            <a:spLocks noGrp="1"/>
          </p:cNvSpPr>
          <p:nvPr>
            <p:ph sz="quarter" idx="10"/>
          </p:nvPr>
        </p:nvSpPr>
        <p:spPr>
          <a:xfrm>
            <a:off x="338736" y="1066371"/>
            <a:ext cx="11514528" cy="4133267"/>
          </a:xfrm>
        </p:spPr>
        <p:txBody>
          <a:bodyPr lIns="91440" tIns="45720" rIns="91440" bIns="45720" anchor="t"/>
          <a:lstStyle/>
          <a:p>
            <a:pPr marL="0" indent="0">
              <a:buNone/>
            </a:pPr>
            <a:r>
              <a:rPr lang="en-US" dirty="0" err="1"/>
              <a:t>Nghiệp</a:t>
            </a:r>
            <a:r>
              <a:rPr lang="en-US" dirty="0"/>
              <a:t> </a:t>
            </a:r>
            <a:r>
              <a:rPr lang="en-US" dirty="0" err="1"/>
              <a:t>vụ</a:t>
            </a:r>
            <a:r>
              <a:rPr lang="en-US" dirty="0"/>
              <a:t> </a:t>
            </a:r>
            <a:r>
              <a:rPr lang="en-US" dirty="0" err="1"/>
              <a:t>gửi</a:t>
            </a:r>
            <a:r>
              <a:rPr lang="en-US" dirty="0"/>
              <a:t> tin </a:t>
            </a:r>
            <a:r>
              <a:rPr lang="en-US" dirty="0" err="1"/>
              <a:t>nhắn</a:t>
            </a:r>
            <a:r>
              <a:rPr lang="en-US" dirty="0"/>
              <a:t> </a:t>
            </a:r>
            <a:r>
              <a:rPr lang="en-US" dirty="0" err="1"/>
              <a:t>ảnh</a:t>
            </a:r>
            <a:r>
              <a:rPr lang="en-US" dirty="0"/>
              <a:t> </a:t>
            </a:r>
            <a:r>
              <a:rPr lang="en-US" dirty="0" err="1"/>
              <a:t>và</a:t>
            </a:r>
            <a:r>
              <a:rPr lang="en-US" dirty="0"/>
              <a:t> video</a:t>
            </a:r>
          </a:p>
          <a:p>
            <a:pPr marL="0" indent="0">
              <a:buNone/>
            </a:pPr>
            <a:endParaRPr lang="en-US" dirty="0"/>
          </a:p>
        </p:txBody>
      </p:sp>
      <p:pic>
        <p:nvPicPr>
          <p:cNvPr id="12" name="Picture 11">
            <a:extLst>
              <a:ext uri="{FF2B5EF4-FFF2-40B4-BE49-F238E27FC236}">
                <a16:creationId xmlns:a16="http://schemas.microsoft.com/office/drawing/2014/main" id="{CCC254AF-932D-84BB-5B6A-BCF16E4EB0BD}"/>
              </a:ext>
            </a:extLst>
          </p:cNvPr>
          <p:cNvPicPr>
            <a:picLocks noChangeAspect="1"/>
          </p:cNvPicPr>
          <p:nvPr/>
        </p:nvPicPr>
        <p:blipFill>
          <a:blip r:embed="rId2"/>
          <a:stretch>
            <a:fillRect/>
          </a:stretch>
        </p:blipFill>
        <p:spPr>
          <a:xfrm>
            <a:off x="3455214" y="1658362"/>
            <a:ext cx="5281571" cy="4693755"/>
          </a:xfrm>
          <a:prstGeom prst="rect">
            <a:avLst/>
          </a:prstGeom>
        </p:spPr>
      </p:pic>
    </p:spTree>
    <p:extLst>
      <p:ext uri="{BB962C8B-B14F-4D97-AF65-F5344CB8AC3E}">
        <p14:creationId xmlns:p14="http://schemas.microsoft.com/office/powerpoint/2010/main" val="413941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pic>
        <p:nvPicPr>
          <p:cNvPr id="9" name="Picture 8">
            <a:extLst>
              <a:ext uri="{FF2B5EF4-FFF2-40B4-BE49-F238E27FC236}">
                <a16:creationId xmlns:a16="http://schemas.microsoft.com/office/drawing/2014/main" id="{8E06B61F-C5BB-CBEB-B326-3B32BEB3D71C}"/>
              </a:ext>
            </a:extLst>
          </p:cNvPr>
          <p:cNvPicPr>
            <a:picLocks noChangeAspect="1"/>
          </p:cNvPicPr>
          <p:nvPr/>
        </p:nvPicPr>
        <p:blipFill>
          <a:blip r:embed="rId2"/>
          <a:stretch>
            <a:fillRect/>
          </a:stretch>
        </p:blipFill>
        <p:spPr>
          <a:xfrm>
            <a:off x="4137060" y="846668"/>
            <a:ext cx="3917879" cy="5569611"/>
          </a:xfrm>
          <a:prstGeom prst="rect">
            <a:avLst/>
          </a:prstGeom>
        </p:spPr>
      </p:pic>
      <p:sp>
        <p:nvSpPr>
          <p:cNvPr id="10" name="Content Placeholder 1">
            <a:extLst>
              <a:ext uri="{FF2B5EF4-FFF2-40B4-BE49-F238E27FC236}">
                <a16:creationId xmlns:a16="http://schemas.microsoft.com/office/drawing/2014/main" id="{49C53AE8-3C43-DC51-2F54-0C1339FF12D8}"/>
              </a:ext>
            </a:extLst>
          </p:cNvPr>
          <p:cNvSpPr>
            <a:spLocks noGrp="1"/>
          </p:cNvSpPr>
          <p:nvPr>
            <p:ph sz="quarter" idx="10"/>
          </p:nvPr>
        </p:nvSpPr>
        <p:spPr>
          <a:xfrm>
            <a:off x="338736" y="1066371"/>
            <a:ext cx="11514528" cy="4133267"/>
          </a:xfrm>
        </p:spPr>
        <p:txBody>
          <a:bodyPr lIns="91440" tIns="45720" rIns="91440" bIns="45720" anchor="t"/>
          <a:lstStyle/>
          <a:p>
            <a:pPr marL="0" indent="0">
              <a:buNone/>
            </a:pPr>
            <a:r>
              <a:rPr lang="en-US" dirty="0" err="1"/>
              <a:t>Biểu</a:t>
            </a:r>
            <a:r>
              <a:rPr lang="en-US" dirty="0"/>
              <a:t> </a:t>
            </a:r>
            <a:r>
              <a:rPr lang="en-US" dirty="0" err="1"/>
              <a:t>đồ</a:t>
            </a:r>
            <a:r>
              <a:rPr lang="en-US" dirty="0"/>
              <a:t> </a:t>
            </a:r>
            <a:r>
              <a:rPr lang="en-US" dirty="0" err="1"/>
              <a:t>lớp</a:t>
            </a:r>
            <a:endParaRPr lang="en-US" dirty="0"/>
          </a:p>
          <a:p>
            <a:pPr marL="0" indent="0">
              <a:buNone/>
            </a:pPr>
            <a:endParaRPr lang="en-US" dirty="0"/>
          </a:p>
        </p:txBody>
      </p:sp>
    </p:spTree>
    <p:extLst>
      <p:ext uri="{BB962C8B-B14F-4D97-AF65-F5344CB8AC3E}">
        <p14:creationId xmlns:p14="http://schemas.microsoft.com/office/powerpoint/2010/main" val="670211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sp>
        <p:nvSpPr>
          <p:cNvPr id="10" name="Content Placeholder 1">
            <a:extLst>
              <a:ext uri="{FF2B5EF4-FFF2-40B4-BE49-F238E27FC236}">
                <a16:creationId xmlns:a16="http://schemas.microsoft.com/office/drawing/2014/main" id="{49C53AE8-3C43-DC51-2F54-0C1339FF12D8}"/>
              </a:ext>
            </a:extLst>
          </p:cNvPr>
          <p:cNvSpPr>
            <a:spLocks noGrp="1"/>
          </p:cNvSpPr>
          <p:nvPr>
            <p:ph sz="quarter" idx="10"/>
          </p:nvPr>
        </p:nvSpPr>
        <p:spPr>
          <a:xfrm>
            <a:off x="338736" y="1066371"/>
            <a:ext cx="11514528" cy="4133267"/>
          </a:xfrm>
        </p:spPr>
        <p:txBody>
          <a:bodyPr lIns="91440" tIns="45720" rIns="91440" bIns="45720" anchor="t"/>
          <a:lstStyle/>
          <a:p>
            <a:pPr marL="0" indent="0">
              <a:buNone/>
            </a:pPr>
            <a:r>
              <a:rPr lang="en-US" dirty="0" err="1"/>
              <a:t>Biểu</a:t>
            </a:r>
            <a:r>
              <a:rPr lang="en-US" dirty="0"/>
              <a:t> </a:t>
            </a:r>
            <a:r>
              <a:rPr lang="en-US" dirty="0" err="1"/>
              <a:t>đồ</a:t>
            </a:r>
            <a:r>
              <a:rPr lang="en-US" dirty="0"/>
              <a:t> </a:t>
            </a:r>
            <a:r>
              <a:rPr lang="en-US" dirty="0" err="1"/>
              <a:t>tuần</a:t>
            </a:r>
            <a:r>
              <a:rPr lang="en-US" dirty="0"/>
              <a:t> </a:t>
            </a:r>
            <a:r>
              <a:rPr lang="en-US" dirty="0" err="1"/>
              <a:t>tự</a:t>
            </a:r>
            <a:r>
              <a:rPr lang="en-US" dirty="0"/>
              <a:t> </a:t>
            </a:r>
            <a:r>
              <a:rPr lang="en-US" dirty="0" err="1"/>
              <a:t>tính</a:t>
            </a:r>
            <a:r>
              <a:rPr lang="en-US" dirty="0"/>
              <a:t> </a:t>
            </a:r>
            <a:r>
              <a:rPr lang="en-US" dirty="0" err="1"/>
              <a:t>năng</a:t>
            </a:r>
            <a:r>
              <a:rPr lang="en-US" dirty="0"/>
              <a:t> </a:t>
            </a:r>
            <a:r>
              <a:rPr lang="en-US" dirty="0" err="1"/>
              <a:t>gọi</a:t>
            </a:r>
            <a:r>
              <a:rPr lang="en-US" dirty="0"/>
              <a:t> </a:t>
            </a:r>
            <a:r>
              <a:rPr lang="en-US" dirty="0" err="1"/>
              <a:t>điện</a:t>
            </a:r>
            <a:r>
              <a:rPr lang="en-US" dirty="0"/>
              <a:t> video</a:t>
            </a:r>
          </a:p>
          <a:p>
            <a:pPr marL="0" indent="0">
              <a:buNone/>
            </a:pPr>
            <a:endParaRPr lang="en-US" dirty="0"/>
          </a:p>
        </p:txBody>
      </p:sp>
      <p:pic>
        <p:nvPicPr>
          <p:cNvPr id="2" name="Picture 1">
            <a:extLst>
              <a:ext uri="{FF2B5EF4-FFF2-40B4-BE49-F238E27FC236}">
                <a16:creationId xmlns:a16="http://schemas.microsoft.com/office/drawing/2014/main" id="{9B7AB561-D28C-29DF-0A7A-A9FE57EFC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5154" y="1658362"/>
            <a:ext cx="6721324" cy="4765732"/>
          </a:xfrm>
          <a:prstGeom prst="rect">
            <a:avLst/>
          </a:prstGeom>
        </p:spPr>
      </p:pic>
    </p:spTree>
    <p:extLst>
      <p:ext uri="{BB962C8B-B14F-4D97-AF65-F5344CB8AC3E}">
        <p14:creationId xmlns:p14="http://schemas.microsoft.com/office/powerpoint/2010/main" val="1899824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3AF355F9-E07F-4ABA-9F9D-3C164729E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4" name="Title 6">
            <a:extLst>
              <a:ext uri="{FF2B5EF4-FFF2-40B4-BE49-F238E27FC236}">
                <a16:creationId xmlns:a16="http://schemas.microsoft.com/office/drawing/2014/main" id="{33CA8943-EB58-47D2-910B-DD2491D1BCF8}"/>
              </a:ext>
            </a:extLst>
          </p:cNvPr>
          <p:cNvSpPr txBox="1">
            <a:spLocks/>
          </p:cNvSpPr>
          <p:nvPr/>
        </p:nvSpPr>
        <p:spPr>
          <a:xfrm>
            <a:off x="386634" y="1574644"/>
            <a:ext cx="7342482" cy="1493561"/>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00" err="1">
                <a:latin typeface="Lato"/>
                <a:ea typeface="Lato"/>
                <a:cs typeface="Lato"/>
              </a:rPr>
              <a:t>Nội</a:t>
            </a:r>
            <a:r>
              <a:rPr lang="en-US" sz="4000">
                <a:latin typeface="Lato"/>
                <a:ea typeface="Lato"/>
                <a:cs typeface="Lato"/>
              </a:rPr>
              <a:t> dung </a:t>
            </a:r>
            <a:r>
              <a:rPr lang="en-US" sz="4000" err="1">
                <a:latin typeface="Lato"/>
                <a:ea typeface="Lato"/>
                <a:cs typeface="Lato"/>
              </a:rPr>
              <a:t>trình</a:t>
            </a:r>
            <a:r>
              <a:rPr lang="en-US" sz="4000">
                <a:latin typeface="Lato"/>
                <a:ea typeface="Lato"/>
                <a:cs typeface="Lato"/>
              </a:rPr>
              <a:t> </a:t>
            </a:r>
            <a:r>
              <a:rPr lang="en-US" sz="4000" err="1">
                <a:latin typeface="Lato"/>
                <a:ea typeface="Lato"/>
                <a:cs typeface="Lato"/>
              </a:rPr>
              <a:t>bày</a:t>
            </a:r>
            <a:endParaRPr lang="vi-VN" err="1"/>
          </a:p>
        </p:txBody>
      </p:sp>
      <p:sp>
        <p:nvSpPr>
          <p:cNvPr id="5" name="Title 6">
            <a:extLst>
              <a:ext uri="{FF2B5EF4-FFF2-40B4-BE49-F238E27FC236}">
                <a16:creationId xmlns:a16="http://schemas.microsoft.com/office/drawing/2014/main" id="{F608F88D-83FE-4CE0-BF33-FEDC84134035}"/>
              </a:ext>
            </a:extLst>
          </p:cNvPr>
          <p:cNvSpPr txBox="1">
            <a:spLocks/>
          </p:cNvSpPr>
          <p:nvPr/>
        </p:nvSpPr>
        <p:spPr>
          <a:xfrm>
            <a:off x="386634" y="3365399"/>
            <a:ext cx="8673442"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a:p>
          <a:p>
            <a:endParaRPr lang="en-US" sz="2800" b="0"/>
          </a:p>
          <a:p>
            <a:endParaRPr lang="en-US" sz="2800" b="0"/>
          </a:p>
          <a:p>
            <a:endParaRPr lang="en-US" sz="2800" b="0" err="1"/>
          </a:p>
          <a:p>
            <a:endParaRPr lang="en-US" sz="2800" b="0"/>
          </a:p>
        </p:txBody>
      </p:sp>
      <p:sp>
        <p:nvSpPr>
          <p:cNvPr id="6" name="TextBox 5">
            <a:extLst>
              <a:ext uri="{FF2B5EF4-FFF2-40B4-BE49-F238E27FC236}">
                <a16:creationId xmlns:a16="http://schemas.microsoft.com/office/drawing/2014/main" id="{95ECA43B-AE90-35B0-D327-3B5A7AB8897A}"/>
              </a:ext>
            </a:extLst>
          </p:cNvPr>
          <p:cNvSpPr txBox="1"/>
          <p:nvPr/>
        </p:nvSpPr>
        <p:spPr>
          <a:xfrm>
            <a:off x="388628" y="2404843"/>
            <a:ext cx="6344746"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tài</a:t>
            </a:r>
            <a:endParaRPr lang="en-US" sz="2400" dirty="0">
              <a:latin typeface="Arial" panose="020B0604020202020204" pitchFamily="34" charset="0"/>
              <a:cs typeface="Arial" panose="020B0604020202020204" pitchFamily="34" charset="0"/>
            </a:endParaRPr>
          </a:p>
          <a:p>
            <a:pPr marL="4005072"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Khảo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yêu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cầu</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hướng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3857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254653" y="881018"/>
            <a:ext cx="11514528" cy="4133267"/>
          </a:xfrm>
        </p:spPr>
        <p:txBody>
          <a:bodyPr lIns="91440" tIns="45720" rIns="91440" bIns="45720" anchor="t"/>
          <a:lstStyle/>
          <a:p>
            <a:pPr marL="0" indent="0">
              <a:buNone/>
            </a:pP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pic>
        <p:nvPicPr>
          <p:cNvPr id="7" name="Picture 6">
            <a:extLst>
              <a:ext uri="{FF2B5EF4-FFF2-40B4-BE49-F238E27FC236}">
                <a16:creationId xmlns:a16="http://schemas.microsoft.com/office/drawing/2014/main" id="{8239C0ED-69F4-6693-D2FA-93DD8BEC5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11" y="1415590"/>
            <a:ext cx="10017211" cy="4895459"/>
          </a:xfrm>
          <a:prstGeom prst="rect">
            <a:avLst/>
          </a:prstGeom>
        </p:spPr>
      </p:pic>
    </p:spTree>
    <p:extLst>
      <p:ext uri="{BB962C8B-B14F-4D97-AF65-F5344CB8AC3E}">
        <p14:creationId xmlns:p14="http://schemas.microsoft.com/office/powerpoint/2010/main" val="1815581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3AF355F9-E07F-4ABA-9F9D-3C164729E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5" name="Title 6">
            <a:extLst>
              <a:ext uri="{FF2B5EF4-FFF2-40B4-BE49-F238E27FC236}">
                <a16:creationId xmlns:a16="http://schemas.microsoft.com/office/drawing/2014/main" id="{F608F88D-83FE-4CE0-BF33-FEDC84134035}"/>
              </a:ext>
            </a:extLst>
          </p:cNvPr>
          <p:cNvSpPr txBox="1">
            <a:spLocks/>
          </p:cNvSpPr>
          <p:nvPr/>
        </p:nvSpPr>
        <p:spPr>
          <a:xfrm>
            <a:off x="386634" y="3365399"/>
            <a:ext cx="8673442"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a:p>
          <a:p>
            <a:endParaRPr lang="en-US" sz="2800" b="0"/>
          </a:p>
          <a:p>
            <a:endParaRPr lang="en-US" sz="2800" b="0"/>
          </a:p>
          <a:p>
            <a:endParaRPr lang="en-US" sz="2800" b="0" err="1"/>
          </a:p>
          <a:p>
            <a:endParaRPr lang="en-US" sz="2800" b="0"/>
          </a:p>
        </p:txBody>
      </p:sp>
      <p:sp>
        <p:nvSpPr>
          <p:cNvPr id="2" name="Title 6">
            <a:extLst>
              <a:ext uri="{FF2B5EF4-FFF2-40B4-BE49-F238E27FC236}">
                <a16:creationId xmlns:a16="http://schemas.microsoft.com/office/drawing/2014/main" id="{5328648E-DE62-561B-3AC8-62A6B13CD24C}"/>
              </a:ext>
            </a:extLst>
          </p:cNvPr>
          <p:cNvSpPr txBox="1">
            <a:spLocks/>
          </p:cNvSpPr>
          <p:nvPr/>
        </p:nvSpPr>
        <p:spPr>
          <a:xfrm>
            <a:off x="1222235" y="2941002"/>
            <a:ext cx="7399442" cy="848793"/>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err="1"/>
              <a:t>Công</a:t>
            </a:r>
            <a:r>
              <a:rPr lang="en-US" sz="6000" dirty="0"/>
              <a:t> </a:t>
            </a:r>
            <a:r>
              <a:rPr lang="en-US" sz="6000" dirty="0" err="1"/>
              <a:t>nghệ</a:t>
            </a:r>
            <a:r>
              <a:rPr lang="en-US" sz="6000" dirty="0"/>
              <a:t> </a:t>
            </a:r>
            <a:r>
              <a:rPr lang="en-US" sz="6000" dirty="0" err="1"/>
              <a:t>sử</a:t>
            </a:r>
            <a:r>
              <a:rPr lang="en-US" sz="6000" dirty="0"/>
              <a:t> </a:t>
            </a:r>
            <a:r>
              <a:rPr lang="en-US" sz="6000" dirty="0" err="1"/>
              <a:t>dụng</a:t>
            </a:r>
            <a:r>
              <a:rPr lang="en-US" sz="6000" dirty="0"/>
              <a:t> </a:t>
            </a:r>
          </a:p>
        </p:txBody>
      </p:sp>
    </p:spTree>
    <p:extLst>
      <p:ext uri="{BB962C8B-B14F-4D97-AF65-F5344CB8AC3E}">
        <p14:creationId xmlns:p14="http://schemas.microsoft.com/office/powerpoint/2010/main" val="2102863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Công</a:t>
            </a:r>
            <a:r>
              <a:rPr lang="en-US" dirty="0">
                <a:latin typeface="Lato"/>
                <a:ea typeface="Lato"/>
                <a:cs typeface="Lato"/>
              </a:rPr>
              <a:t> </a:t>
            </a:r>
            <a:r>
              <a:rPr lang="en-US" dirty="0" err="1">
                <a:latin typeface="Lato"/>
                <a:ea typeface="Lato"/>
                <a:cs typeface="Lato"/>
              </a:rPr>
              <a:t>nghệ</a:t>
            </a:r>
            <a:r>
              <a:rPr lang="en-US" dirty="0">
                <a:latin typeface="Lato"/>
                <a:ea typeface="Lato"/>
                <a:cs typeface="Lato"/>
              </a:rPr>
              <a:t> </a:t>
            </a:r>
            <a:r>
              <a:rPr lang="en-US" dirty="0" err="1">
                <a:latin typeface="Lato"/>
                <a:ea typeface="Lato"/>
                <a:cs typeface="Lato"/>
              </a:rPr>
              <a:t>sử</a:t>
            </a:r>
            <a:r>
              <a:rPr lang="en-US" dirty="0">
                <a:latin typeface="Lato"/>
                <a:ea typeface="Lato"/>
                <a:cs typeface="Lato"/>
              </a:rPr>
              <a:t> </a:t>
            </a:r>
            <a:r>
              <a:rPr lang="en-US" dirty="0" err="1">
                <a:latin typeface="Lato"/>
                <a:ea typeface="Lato"/>
                <a:cs typeface="Lato"/>
              </a:rPr>
              <a:t>dụng</a:t>
            </a:r>
            <a:r>
              <a:rPr lang="en-US" dirty="0">
                <a:latin typeface="Lato"/>
                <a:ea typeface="Lato"/>
                <a:cs typeface="Lato"/>
              </a:rPr>
              <a:t> </a:t>
            </a:r>
            <a:endParaRPr lang="en-US" dirty="0"/>
          </a:p>
        </p:txBody>
      </p:sp>
      <p:sp>
        <p:nvSpPr>
          <p:cNvPr id="4" name="Content Placeholder 3">
            <a:extLst>
              <a:ext uri="{FF2B5EF4-FFF2-40B4-BE49-F238E27FC236}">
                <a16:creationId xmlns:a16="http://schemas.microsoft.com/office/drawing/2014/main" id="{6AC0F002-60EE-1274-2866-F7B7181B3B79}"/>
              </a:ext>
            </a:extLst>
          </p:cNvPr>
          <p:cNvSpPr>
            <a:spLocks noGrp="1"/>
          </p:cNvSpPr>
          <p:nvPr>
            <p:ph sz="quarter" idx="10"/>
          </p:nvPr>
        </p:nvSpPr>
        <p:spPr/>
        <p:txBody>
          <a:bodyPr/>
          <a:lstStyle/>
          <a:p>
            <a:pPr marL="0" indent="0">
              <a:buNone/>
            </a:pPr>
            <a:r>
              <a:rPr lang="en-VN" dirty="0"/>
              <a:t>Back-end</a:t>
            </a:r>
          </a:p>
        </p:txBody>
      </p:sp>
      <p:graphicFrame>
        <p:nvGraphicFramePr>
          <p:cNvPr id="9" name="Table 9">
            <a:extLst>
              <a:ext uri="{FF2B5EF4-FFF2-40B4-BE49-F238E27FC236}">
                <a16:creationId xmlns:a16="http://schemas.microsoft.com/office/drawing/2014/main" id="{05F4BE9C-5B2F-6A32-9CE8-4A7FE160E292}"/>
              </a:ext>
            </a:extLst>
          </p:cNvPr>
          <p:cNvGraphicFramePr>
            <a:graphicFrameLocks noGrp="1"/>
          </p:cNvGraphicFramePr>
          <p:nvPr>
            <p:extLst>
              <p:ext uri="{D42A27DB-BD31-4B8C-83A1-F6EECF244321}">
                <p14:modId xmlns:p14="http://schemas.microsoft.com/office/powerpoint/2010/main" val="49431442"/>
              </p:ext>
            </p:extLst>
          </p:nvPr>
        </p:nvGraphicFramePr>
        <p:xfrm>
          <a:off x="2032000" y="2454089"/>
          <a:ext cx="8128000" cy="2860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37506693"/>
                    </a:ext>
                  </a:extLst>
                </a:gridCol>
                <a:gridCol w="4064000">
                  <a:extLst>
                    <a:ext uri="{9D8B030D-6E8A-4147-A177-3AD203B41FA5}">
                      <a16:colId xmlns:a16="http://schemas.microsoft.com/office/drawing/2014/main" val="3833157611"/>
                    </a:ext>
                  </a:extLst>
                </a:gridCol>
              </a:tblGrid>
              <a:tr h="362158">
                <a:tc>
                  <a:txBody>
                    <a:bodyPr/>
                    <a:lstStyle/>
                    <a:p>
                      <a:pPr algn="ctr"/>
                      <a:r>
                        <a:rPr lang="en-VN">
                          <a:latin typeface="+mn-lt"/>
                        </a:rPr>
                        <a:t>Thư viện hoặc công cụ</a:t>
                      </a:r>
                      <a:endParaRPr lang="en-VN" dirty="0">
                        <a:latin typeface="+mn-lt"/>
                      </a:endParaRPr>
                    </a:p>
                  </a:txBody>
                  <a:tcPr/>
                </a:tc>
                <a:tc>
                  <a:txBody>
                    <a:bodyPr/>
                    <a:lstStyle/>
                    <a:p>
                      <a:pPr algn="ctr"/>
                      <a:r>
                        <a:rPr lang="en-VN" dirty="0">
                          <a:latin typeface="+mn-lt"/>
                        </a:rPr>
                        <a:t>Mục đích</a:t>
                      </a:r>
                    </a:p>
                  </a:txBody>
                  <a:tcPr/>
                </a:tc>
                <a:extLst>
                  <a:ext uri="{0D108BD9-81ED-4DB2-BD59-A6C34878D82A}">
                    <a16:rowId xmlns:a16="http://schemas.microsoft.com/office/drawing/2014/main" val="210373009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Swift  </a:t>
                      </a:r>
                      <a:endParaRPr lang="en-US" dirty="0">
                        <a:effectLst/>
                        <a:latin typeface="+mn-lt"/>
                      </a:endParaRPr>
                    </a:p>
                  </a:txBody>
                  <a:tcPr/>
                </a:tc>
                <a:tc>
                  <a:txBody>
                    <a:bodyPr/>
                    <a:lstStyle/>
                    <a:p>
                      <a:pPr algn="ctr"/>
                      <a:r>
                        <a:rPr lang="en-US" dirty="0" err="1">
                          <a:latin typeface="Calibri" panose="020F0502020204030204" pitchFamily="34" charset="0"/>
                          <a:cs typeface="Calibri" panose="020F0502020204030204" pitchFamily="34" charset="0"/>
                        </a:rPr>
                        <a:t>Ngôn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trình</a:t>
                      </a:r>
                      <a:r>
                        <a:rPr lang="en-US" dirty="0">
                          <a:latin typeface="Calibri" panose="020F0502020204030204" pitchFamily="34" charset="0"/>
                          <a:cs typeface="Calibri" panose="020F0502020204030204" pitchFamily="34" charset="0"/>
                        </a:rPr>
                        <a:t> back-end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iOS</a:t>
                      </a:r>
                      <a:endParaRPr lang="en-V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78613760"/>
                  </a:ext>
                </a:extLst>
              </a:tr>
              <a:tr h="370840">
                <a:tc>
                  <a:txBody>
                    <a:bodyPr/>
                    <a:lstStyle/>
                    <a:p>
                      <a:pPr algn="ctr"/>
                      <a:r>
                        <a:rPr lang="en-US" dirty="0">
                          <a:latin typeface="+mn-lt"/>
                        </a:rPr>
                        <a:t>PostgreSQL</a:t>
                      </a:r>
                      <a:endParaRPr lang="en-VN" dirty="0">
                        <a:latin typeface="+mn-lt"/>
                      </a:endParaRPr>
                    </a:p>
                  </a:txBody>
                  <a:tcPr/>
                </a:tc>
                <a:tc>
                  <a:txBody>
                    <a:bodyPr/>
                    <a:lstStyle/>
                    <a:p>
                      <a:pPr algn="ctr"/>
                      <a:r>
                        <a:rPr lang="vi-VN" dirty="0">
                          <a:latin typeface="Calibri" panose="020F0502020204030204" pitchFamily="34" charset="0"/>
                          <a:cs typeface="Calibri" panose="020F0502020204030204" pitchFamily="34" charset="0"/>
                        </a:rPr>
                        <a:t>Hệ quản trị cơ sở dữ liệu quan hệ</a:t>
                      </a:r>
                      <a:endParaRPr lang="en-V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87481269"/>
                  </a:ext>
                </a:extLst>
              </a:tr>
              <a:tr h="370840">
                <a:tc>
                  <a:txBody>
                    <a:bodyPr/>
                    <a:lstStyle/>
                    <a:p>
                      <a:pPr algn="ctr"/>
                      <a:r>
                        <a:rPr lang="en-US" dirty="0">
                          <a:latin typeface="+mn-lt"/>
                        </a:rPr>
                        <a:t>MongoDB</a:t>
                      </a:r>
                      <a:endParaRPr lang="en-VN" dirty="0">
                        <a:latin typeface="+mn-lt"/>
                      </a:endParaRPr>
                    </a:p>
                  </a:txBody>
                  <a:tcPr/>
                </a:tc>
                <a:tc>
                  <a:txBody>
                    <a:bodyPr/>
                    <a:lstStyle/>
                    <a:p>
                      <a:pPr algn="ctr"/>
                      <a:r>
                        <a:rPr lang="vi-VN" dirty="0">
                          <a:latin typeface="Calibri" panose="020F0502020204030204" pitchFamily="34" charset="0"/>
                          <a:cs typeface="Calibri" panose="020F0502020204030204" pitchFamily="34" charset="0"/>
                        </a:rPr>
                        <a:t>Hệ quản trị cơ sở dữ liệu phi cấu trúc</a:t>
                      </a:r>
                      <a:endParaRPr lang="en-V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97732610"/>
                  </a:ext>
                </a:extLst>
              </a:tr>
              <a:tr h="370840">
                <a:tc>
                  <a:txBody>
                    <a:bodyPr/>
                    <a:lstStyle/>
                    <a:p>
                      <a:pPr algn="ctr"/>
                      <a:r>
                        <a:rPr lang="en-US" dirty="0">
                          <a:latin typeface="+mn-lt"/>
                        </a:rPr>
                        <a:t>Vapor</a:t>
                      </a:r>
                      <a:endParaRPr lang="en-VN" dirty="0">
                        <a:latin typeface="+mn-lt"/>
                      </a:endParaRPr>
                    </a:p>
                  </a:txBody>
                  <a:tcPr/>
                </a:tc>
                <a:tc>
                  <a:txBody>
                    <a:bodyPr/>
                    <a:lstStyle/>
                    <a:p>
                      <a:pPr algn="ctr"/>
                      <a:r>
                        <a:rPr lang="en-US" dirty="0">
                          <a:latin typeface="+mn-lt"/>
                        </a:rPr>
                        <a:t>Framework </a:t>
                      </a:r>
                      <a:r>
                        <a:rPr lang="en-US" dirty="0" err="1">
                          <a:latin typeface="+mn-lt"/>
                        </a:rPr>
                        <a:t>lập</a:t>
                      </a:r>
                      <a:r>
                        <a:rPr lang="en-US" dirty="0">
                          <a:latin typeface="+mn-lt"/>
                        </a:rPr>
                        <a:t> </a:t>
                      </a:r>
                      <a:r>
                        <a:rPr lang="en-US" dirty="0" err="1">
                          <a:latin typeface="+mn-lt"/>
                        </a:rPr>
                        <a:t>trình</a:t>
                      </a:r>
                      <a:r>
                        <a:rPr lang="en-US" dirty="0">
                          <a:latin typeface="+mn-lt"/>
                        </a:rPr>
                        <a:t> back-end</a:t>
                      </a:r>
                      <a:endParaRPr lang="en-VN" dirty="0">
                        <a:latin typeface="+mn-lt"/>
                      </a:endParaRPr>
                    </a:p>
                  </a:txBody>
                  <a:tcPr/>
                </a:tc>
                <a:extLst>
                  <a:ext uri="{0D108BD9-81ED-4DB2-BD59-A6C34878D82A}">
                    <a16:rowId xmlns:a16="http://schemas.microsoft.com/office/drawing/2014/main" val="173281908"/>
                  </a:ext>
                </a:extLst>
              </a:tr>
              <a:tr h="370840">
                <a:tc>
                  <a:txBody>
                    <a:bodyPr/>
                    <a:lstStyle/>
                    <a:p>
                      <a:pPr algn="ctr"/>
                      <a:r>
                        <a:rPr lang="en-US" dirty="0">
                          <a:latin typeface="+mn-lt"/>
                        </a:rPr>
                        <a:t>Docker</a:t>
                      </a:r>
                      <a:endParaRPr lang="en-VN" dirty="0">
                        <a:latin typeface="+mn-lt"/>
                      </a:endParaRPr>
                    </a:p>
                  </a:txBody>
                  <a:tcPr/>
                </a:tc>
                <a:tc>
                  <a:txBody>
                    <a:bodyPr/>
                    <a:lstStyle/>
                    <a:p>
                      <a:pPr algn="ctr"/>
                      <a:r>
                        <a:rPr lang="vi-VN" dirty="0">
                          <a:latin typeface="Calibri" panose="020F0502020204030204" pitchFamily="34" charset="0"/>
                          <a:cs typeface="Calibri" panose="020F0502020204030204" pitchFamily="34" charset="0"/>
                        </a:rPr>
                        <a:t>Tạo môi trường để chạy Vapor, PostgreSQL, MongoDB</a:t>
                      </a:r>
                      <a:endParaRPr lang="en-V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43821868"/>
                  </a:ext>
                </a:extLst>
              </a:tr>
              <a:tr h="370840">
                <a:tc>
                  <a:txBody>
                    <a:bodyPr/>
                    <a:lstStyle/>
                    <a:p>
                      <a:pPr algn="ctr"/>
                      <a:r>
                        <a:rPr lang="en-VN" dirty="0">
                          <a:latin typeface="+mn-lt"/>
                        </a:rPr>
                        <a:t>CryptoSwift</a:t>
                      </a:r>
                    </a:p>
                  </a:txBody>
                  <a:tcPr/>
                </a:tc>
                <a:tc>
                  <a:txBody>
                    <a:bodyPr/>
                    <a:lstStyle/>
                    <a:p>
                      <a:pPr algn="ctr"/>
                      <a:r>
                        <a:rPr lang="en-VN" dirty="0">
                          <a:latin typeface="+mn-lt"/>
                        </a:rPr>
                        <a:t>Mã hoá tin nhắn</a:t>
                      </a:r>
                    </a:p>
                  </a:txBody>
                  <a:tcPr/>
                </a:tc>
                <a:extLst>
                  <a:ext uri="{0D108BD9-81ED-4DB2-BD59-A6C34878D82A}">
                    <a16:rowId xmlns:a16="http://schemas.microsoft.com/office/drawing/2014/main" val="1374970606"/>
                  </a:ext>
                </a:extLst>
              </a:tr>
            </a:tbl>
          </a:graphicData>
        </a:graphic>
      </p:graphicFrame>
    </p:spTree>
    <p:extLst>
      <p:ext uri="{BB962C8B-B14F-4D97-AF65-F5344CB8AC3E}">
        <p14:creationId xmlns:p14="http://schemas.microsoft.com/office/powerpoint/2010/main" val="4236090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Công</a:t>
            </a:r>
            <a:r>
              <a:rPr lang="en-US" dirty="0">
                <a:latin typeface="Lato"/>
                <a:ea typeface="Lato"/>
                <a:cs typeface="Lato"/>
              </a:rPr>
              <a:t> </a:t>
            </a:r>
            <a:r>
              <a:rPr lang="en-US" dirty="0" err="1">
                <a:latin typeface="Lato"/>
                <a:ea typeface="Lato"/>
                <a:cs typeface="Lato"/>
              </a:rPr>
              <a:t>nghệ</a:t>
            </a:r>
            <a:r>
              <a:rPr lang="en-US" dirty="0">
                <a:latin typeface="Lato"/>
                <a:ea typeface="Lato"/>
                <a:cs typeface="Lato"/>
              </a:rPr>
              <a:t> </a:t>
            </a:r>
            <a:r>
              <a:rPr lang="en-US" dirty="0" err="1">
                <a:latin typeface="Lato"/>
                <a:ea typeface="Lato"/>
                <a:cs typeface="Lato"/>
              </a:rPr>
              <a:t>sử</a:t>
            </a:r>
            <a:r>
              <a:rPr lang="en-US" dirty="0">
                <a:latin typeface="Lato"/>
                <a:ea typeface="Lato"/>
                <a:cs typeface="Lato"/>
              </a:rPr>
              <a:t> </a:t>
            </a:r>
            <a:r>
              <a:rPr lang="en-US" dirty="0" err="1">
                <a:latin typeface="Lato"/>
                <a:ea typeface="Lato"/>
                <a:cs typeface="Lato"/>
              </a:rPr>
              <a:t>dụng</a:t>
            </a:r>
            <a:r>
              <a:rPr lang="en-US" dirty="0">
                <a:latin typeface="Lato"/>
                <a:ea typeface="Lato"/>
                <a:cs typeface="Lato"/>
              </a:rPr>
              <a:t> </a:t>
            </a:r>
            <a:endParaRPr lang="en-US" dirty="0"/>
          </a:p>
        </p:txBody>
      </p:sp>
      <p:sp>
        <p:nvSpPr>
          <p:cNvPr id="4" name="Content Placeholder 3">
            <a:extLst>
              <a:ext uri="{FF2B5EF4-FFF2-40B4-BE49-F238E27FC236}">
                <a16:creationId xmlns:a16="http://schemas.microsoft.com/office/drawing/2014/main" id="{6AC0F002-60EE-1274-2866-F7B7181B3B79}"/>
              </a:ext>
            </a:extLst>
          </p:cNvPr>
          <p:cNvSpPr>
            <a:spLocks noGrp="1"/>
          </p:cNvSpPr>
          <p:nvPr>
            <p:ph sz="quarter" idx="10"/>
          </p:nvPr>
        </p:nvSpPr>
        <p:spPr/>
        <p:txBody>
          <a:bodyPr/>
          <a:lstStyle/>
          <a:p>
            <a:pPr marL="0" indent="0">
              <a:buNone/>
            </a:pPr>
            <a:r>
              <a:rPr lang="en-VN" dirty="0"/>
              <a:t>iOS</a:t>
            </a:r>
          </a:p>
        </p:txBody>
      </p:sp>
      <p:graphicFrame>
        <p:nvGraphicFramePr>
          <p:cNvPr id="9" name="Table 9">
            <a:extLst>
              <a:ext uri="{FF2B5EF4-FFF2-40B4-BE49-F238E27FC236}">
                <a16:creationId xmlns:a16="http://schemas.microsoft.com/office/drawing/2014/main" id="{05F4BE9C-5B2F-6A32-9CE8-4A7FE160E292}"/>
              </a:ext>
            </a:extLst>
          </p:cNvPr>
          <p:cNvGraphicFramePr>
            <a:graphicFrameLocks noGrp="1"/>
          </p:cNvGraphicFramePr>
          <p:nvPr>
            <p:extLst>
              <p:ext uri="{D42A27DB-BD31-4B8C-83A1-F6EECF244321}">
                <p14:modId xmlns:p14="http://schemas.microsoft.com/office/powerpoint/2010/main" val="353734821"/>
              </p:ext>
            </p:extLst>
          </p:nvPr>
        </p:nvGraphicFramePr>
        <p:xfrm>
          <a:off x="1692876" y="2454089"/>
          <a:ext cx="8958648" cy="3129280"/>
        </p:xfrm>
        <a:graphic>
          <a:graphicData uri="http://schemas.openxmlformats.org/drawingml/2006/table">
            <a:tbl>
              <a:tblPr firstRow="1" bandRow="1">
                <a:tableStyleId>{5C22544A-7EE6-4342-B048-85BDC9FD1C3A}</a:tableStyleId>
              </a:tblPr>
              <a:tblGrid>
                <a:gridCol w="4479324">
                  <a:extLst>
                    <a:ext uri="{9D8B030D-6E8A-4147-A177-3AD203B41FA5}">
                      <a16:colId xmlns:a16="http://schemas.microsoft.com/office/drawing/2014/main" val="837506693"/>
                    </a:ext>
                  </a:extLst>
                </a:gridCol>
                <a:gridCol w="4479324">
                  <a:extLst>
                    <a:ext uri="{9D8B030D-6E8A-4147-A177-3AD203B41FA5}">
                      <a16:colId xmlns:a16="http://schemas.microsoft.com/office/drawing/2014/main" val="3833157611"/>
                    </a:ext>
                  </a:extLst>
                </a:gridCol>
              </a:tblGrid>
              <a:tr h="362158">
                <a:tc>
                  <a:txBody>
                    <a:bodyPr/>
                    <a:lstStyle/>
                    <a:p>
                      <a:pPr algn="ctr"/>
                      <a:r>
                        <a:rPr lang="en-VN"/>
                        <a:t>Thư viện hoặc công cụ</a:t>
                      </a:r>
                      <a:endParaRPr lang="en-VN" dirty="0"/>
                    </a:p>
                  </a:txBody>
                  <a:tcPr/>
                </a:tc>
                <a:tc>
                  <a:txBody>
                    <a:bodyPr/>
                    <a:lstStyle/>
                    <a:p>
                      <a:pPr algn="ctr"/>
                      <a:r>
                        <a:rPr lang="en-VN" dirty="0"/>
                        <a:t>Mục đích</a:t>
                      </a:r>
                    </a:p>
                  </a:txBody>
                  <a:tcPr/>
                </a:tc>
                <a:extLst>
                  <a:ext uri="{0D108BD9-81ED-4DB2-BD59-A6C34878D82A}">
                    <a16:rowId xmlns:a16="http://schemas.microsoft.com/office/drawing/2014/main" val="210373009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StarScream</a:t>
                      </a:r>
                      <a:r>
                        <a:rPr lang="en-US" sz="1800" kern="1200" dirty="0">
                          <a:solidFill>
                            <a:schemeClr val="dk1"/>
                          </a:solidFill>
                          <a:effectLst/>
                          <a:latin typeface="+mn-lt"/>
                          <a:ea typeface="+mn-ea"/>
                          <a:cs typeface="+mn-cs"/>
                        </a:rPr>
                        <a:t>  </a:t>
                      </a:r>
                      <a:endParaRPr lang="en-US" dirty="0">
                        <a:effectLst/>
                      </a:endParaRPr>
                    </a:p>
                  </a:txBody>
                  <a:tcPr/>
                </a:tc>
                <a:tc>
                  <a:txBody>
                    <a:bodyPr/>
                    <a:lstStyle/>
                    <a:p>
                      <a:pPr algn="ctr"/>
                      <a:r>
                        <a:rPr lang="en-US" dirty="0"/>
                        <a:t>Framework </a:t>
                      </a:r>
                      <a:r>
                        <a:rPr lang="en-US" dirty="0" err="1"/>
                        <a:t>hỗ</a:t>
                      </a:r>
                      <a:r>
                        <a:rPr lang="en-US" dirty="0"/>
                        <a:t> </a:t>
                      </a:r>
                      <a:r>
                        <a:rPr lang="en-US" dirty="0" err="1"/>
                        <a:t>trợ</a:t>
                      </a:r>
                      <a:r>
                        <a:rPr lang="en-US" dirty="0"/>
                        <a:t> WebSocket</a:t>
                      </a:r>
                      <a:endParaRPr lang="en-VN" dirty="0"/>
                    </a:p>
                  </a:txBody>
                  <a:tcPr/>
                </a:tc>
                <a:extLst>
                  <a:ext uri="{0D108BD9-81ED-4DB2-BD59-A6C34878D82A}">
                    <a16:rowId xmlns:a16="http://schemas.microsoft.com/office/drawing/2014/main" val="2878613760"/>
                  </a:ext>
                </a:extLst>
              </a:tr>
              <a:tr h="370840">
                <a:tc>
                  <a:txBody>
                    <a:bodyPr/>
                    <a:lstStyle/>
                    <a:p>
                      <a:pPr algn="ctr"/>
                      <a:r>
                        <a:rPr lang="en-US" dirty="0"/>
                        <a:t>WebRTC</a:t>
                      </a:r>
                      <a:endParaRPr lang="en-VN" dirty="0"/>
                    </a:p>
                  </a:txBody>
                  <a:tcPr/>
                </a:tc>
                <a:tc>
                  <a:txBody>
                    <a:bodyPr/>
                    <a:lstStyle/>
                    <a:p>
                      <a:pPr algn="ctr"/>
                      <a:r>
                        <a:rPr lang="vi-VN" dirty="0">
                          <a:latin typeface="Calibri" panose="020F0502020204030204" pitchFamily="34" charset="0"/>
                          <a:cs typeface="Calibri" panose="020F0502020204030204" pitchFamily="34" charset="0"/>
                        </a:rPr>
                        <a:t>Framework hỗ trợ xây dựng tính năng gọi điện video trực tuyến</a:t>
                      </a:r>
                      <a:endParaRPr lang="en-V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87481269"/>
                  </a:ext>
                </a:extLst>
              </a:tr>
              <a:tr h="370840">
                <a:tc>
                  <a:txBody>
                    <a:bodyPr/>
                    <a:lstStyle/>
                    <a:p>
                      <a:pPr algn="ctr"/>
                      <a:r>
                        <a:rPr lang="en-US" dirty="0"/>
                        <a:t>Nuke</a:t>
                      </a:r>
                      <a:endParaRPr lang="en-VN" dirty="0"/>
                    </a:p>
                  </a:txBody>
                  <a:tcPr/>
                </a:tc>
                <a:tc>
                  <a:txBody>
                    <a:bodyPr/>
                    <a:lstStyle/>
                    <a:p>
                      <a:pPr algn="ctr"/>
                      <a:r>
                        <a:rPr lang="vi-VN" dirty="0">
                          <a:latin typeface="Calibri" panose="020F0502020204030204" pitchFamily="34" charset="0"/>
                          <a:cs typeface="Calibri" panose="020F0502020204030204" pitchFamily="34" charset="0"/>
                        </a:rPr>
                        <a:t>Framework hỗ trợ xử lý ảnh bất đồng bộ, cache ảnh vào bộ nhớ trên thiết bị,..</a:t>
                      </a:r>
                      <a:endParaRPr lang="en-V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977326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Alamofire</a:t>
                      </a:r>
                      <a:r>
                        <a:rPr lang="en-US" sz="1800" kern="1200" dirty="0">
                          <a:solidFill>
                            <a:schemeClr val="dk1"/>
                          </a:solidFill>
                          <a:effectLst/>
                          <a:latin typeface="+mn-lt"/>
                          <a:ea typeface="+mn-ea"/>
                          <a:cs typeface="+mn-cs"/>
                        </a:rPr>
                        <a:t> </a:t>
                      </a:r>
                      <a:endParaRPr lang="en-US" dirty="0">
                        <a:effectLst/>
                      </a:endParaRPr>
                    </a:p>
                  </a:txBody>
                  <a:tcPr/>
                </a:tc>
                <a:tc>
                  <a:txBody>
                    <a:bodyPr/>
                    <a:lstStyle/>
                    <a:p>
                      <a:pPr algn="ctr"/>
                      <a:r>
                        <a:rPr lang="en-US" dirty="0"/>
                        <a:t>Framework </a:t>
                      </a:r>
                      <a:r>
                        <a:rPr lang="en-US" dirty="0" err="1"/>
                        <a:t>hỗ</a:t>
                      </a:r>
                      <a:r>
                        <a:rPr lang="en-US" dirty="0"/>
                        <a:t> </a:t>
                      </a:r>
                      <a:r>
                        <a:rPr lang="en-US" dirty="0" err="1"/>
                        <a:t>trợ</a:t>
                      </a:r>
                      <a:r>
                        <a:rPr lang="en-US" dirty="0"/>
                        <a:t> request API</a:t>
                      </a:r>
                      <a:endParaRPr lang="en-VN" dirty="0"/>
                    </a:p>
                  </a:txBody>
                  <a:tcPr/>
                </a:tc>
                <a:extLst>
                  <a:ext uri="{0D108BD9-81ED-4DB2-BD59-A6C34878D82A}">
                    <a16:rowId xmlns:a16="http://schemas.microsoft.com/office/drawing/2014/main" val="1732819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UIKit</a:t>
                      </a:r>
                      <a:r>
                        <a:rPr lang="en-US" sz="1800" kern="1200" dirty="0">
                          <a:solidFill>
                            <a:schemeClr val="dk1"/>
                          </a:solidFill>
                          <a:effectLst/>
                          <a:latin typeface="+mn-lt"/>
                          <a:ea typeface="+mn-ea"/>
                          <a:cs typeface="+mn-cs"/>
                        </a:rPr>
                        <a:t> </a:t>
                      </a:r>
                      <a:endParaRPr lang="en-US" dirty="0">
                        <a:effectLst/>
                      </a:endParaRPr>
                    </a:p>
                  </a:txBody>
                  <a:tcPr/>
                </a:tc>
                <a:tc>
                  <a:txBody>
                    <a:bodyPr/>
                    <a:lstStyle/>
                    <a:p>
                      <a:pPr algn="ctr"/>
                      <a:r>
                        <a:rPr lang="vi-VN" dirty="0">
                          <a:latin typeface="Calibri" panose="020F0502020204030204" pitchFamily="34" charset="0"/>
                          <a:cs typeface="Calibri" panose="020F0502020204030204" pitchFamily="34" charset="0"/>
                        </a:rPr>
                        <a:t>Framework xây dựng giao diện</a:t>
                      </a:r>
                      <a:endParaRPr lang="en-V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43821868"/>
                  </a:ext>
                </a:extLst>
              </a:tr>
              <a:tr h="370840">
                <a:tc>
                  <a:txBody>
                    <a:bodyPr/>
                    <a:lstStyle/>
                    <a:p>
                      <a:pPr algn="ctr"/>
                      <a:r>
                        <a:rPr lang="en-VN" dirty="0"/>
                        <a:t>CryptoSwift</a:t>
                      </a:r>
                    </a:p>
                  </a:txBody>
                  <a:tcPr/>
                </a:tc>
                <a:tc>
                  <a:txBody>
                    <a:bodyPr/>
                    <a:lstStyle/>
                    <a:p>
                      <a:pPr algn="ctr"/>
                      <a:r>
                        <a:rPr lang="en-VN" dirty="0"/>
                        <a:t>Mã hoá tin nhắn</a:t>
                      </a:r>
                    </a:p>
                  </a:txBody>
                  <a:tcPr/>
                </a:tc>
                <a:extLst>
                  <a:ext uri="{0D108BD9-81ED-4DB2-BD59-A6C34878D82A}">
                    <a16:rowId xmlns:a16="http://schemas.microsoft.com/office/drawing/2014/main" val="1374970606"/>
                  </a:ext>
                </a:extLst>
              </a:tr>
            </a:tbl>
          </a:graphicData>
        </a:graphic>
      </p:graphicFrame>
    </p:spTree>
    <p:extLst>
      <p:ext uri="{BB962C8B-B14F-4D97-AF65-F5344CB8AC3E}">
        <p14:creationId xmlns:p14="http://schemas.microsoft.com/office/powerpoint/2010/main" val="1833312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Công</a:t>
            </a:r>
            <a:r>
              <a:rPr lang="en-US" dirty="0">
                <a:latin typeface="Lato"/>
                <a:ea typeface="Lato"/>
                <a:cs typeface="Lato"/>
              </a:rPr>
              <a:t> </a:t>
            </a:r>
            <a:r>
              <a:rPr lang="en-US" dirty="0" err="1">
                <a:latin typeface="Lato"/>
                <a:ea typeface="Lato"/>
                <a:cs typeface="Lato"/>
              </a:rPr>
              <a:t>nghệ</a:t>
            </a:r>
            <a:r>
              <a:rPr lang="en-US" dirty="0">
                <a:latin typeface="Lato"/>
                <a:ea typeface="Lato"/>
                <a:cs typeface="Lato"/>
              </a:rPr>
              <a:t> </a:t>
            </a:r>
            <a:r>
              <a:rPr lang="en-US" dirty="0" err="1">
                <a:latin typeface="Lato"/>
                <a:ea typeface="Lato"/>
                <a:cs typeface="Lato"/>
              </a:rPr>
              <a:t>sử</a:t>
            </a:r>
            <a:r>
              <a:rPr lang="en-US" dirty="0">
                <a:latin typeface="Lato"/>
                <a:ea typeface="Lato"/>
                <a:cs typeface="Lato"/>
              </a:rPr>
              <a:t> </a:t>
            </a:r>
            <a:r>
              <a:rPr lang="en-US" dirty="0" err="1">
                <a:latin typeface="Lato"/>
                <a:ea typeface="Lato"/>
                <a:cs typeface="Lato"/>
              </a:rPr>
              <a:t>dụng</a:t>
            </a:r>
            <a:r>
              <a:rPr lang="en-US" dirty="0">
                <a:latin typeface="Lato"/>
                <a:ea typeface="Lato"/>
                <a:cs typeface="Lato"/>
              </a:rPr>
              <a:t> </a:t>
            </a:r>
            <a:endParaRPr lang="en-US" dirty="0"/>
          </a:p>
        </p:txBody>
      </p:sp>
      <p:sp>
        <p:nvSpPr>
          <p:cNvPr id="4" name="Content Placeholder 3">
            <a:extLst>
              <a:ext uri="{FF2B5EF4-FFF2-40B4-BE49-F238E27FC236}">
                <a16:creationId xmlns:a16="http://schemas.microsoft.com/office/drawing/2014/main" id="{6AC0F002-60EE-1274-2866-F7B7181B3B79}"/>
              </a:ext>
            </a:extLst>
          </p:cNvPr>
          <p:cNvSpPr>
            <a:spLocks noGrp="1"/>
          </p:cNvSpPr>
          <p:nvPr>
            <p:ph sz="quarter" idx="10"/>
          </p:nvPr>
        </p:nvSpPr>
        <p:spPr/>
        <p:txBody>
          <a:bodyPr/>
          <a:lstStyle/>
          <a:p>
            <a:r>
              <a:rPr lang="en-VN" sz="2400" dirty="0"/>
              <a:t>V</a:t>
            </a:r>
            <a:r>
              <a:rPr lang="vi-VN" sz="2400" dirty="0"/>
              <a:t>apor là một web framework được viết bằng ngôn ngữ Swift, </a:t>
            </a:r>
            <a:endParaRPr lang="en-US" sz="2400" dirty="0"/>
          </a:p>
          <a:p>
            <a:r>
              <a:rPr lang="vi-VN" sz="2400" dirty="0"/>
              <a:t>Tích hợp ORM framework, giúp câu truy vấn cơ sở dữ liệu ngắn gọn, dễ đọc và dễ hiểu hơn.</a:t>
            </a:r>
            <a:endParaRPr lang="en-US" sz="2400" dirty="0"/>
          </a:p>
          <a:p>
            <a:r>
              <a:rPr lang="en-US" sz="2400" dirty="0" err="1"/>
              <a:t>Từ</a:t>
            </a:r>
            <a:r>
              <a:rPr lang="vi-VN" sz="2400" dirty="0"/>
              <a:t> phiên bản Swift 5.7 được Apple hỗ trợ cú pháp bất đồng bộ.</a:t>
            </a:r>
            <a:endParaRPr lang="en-VN" sz="2400" dirty="0"/>
          </a:p>
        </p:txBody>
      </p:sp>
    </p:spTree>
    <p:extLst>
      <p:ext uri="{BB962C8B-B14F-4D97-AF65-F5344CB8AC3E}">
        <p14:creationId xmlns:p14="http://schemas.microsoft.com/office/powerpoint/2010/main" val="4156592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Công</a:t>
            </a:r>
            <a:r>
              <a:rPr lang="en-US" dirty="0">
                <a:latin typeface="Lato"/>
                <a:ea typeface="Lato"/>
                <a:cs typeface="Lato"/>
              </a:rPr>
              <a:t> </a:t>
            </a:r>
            <a:r>
              <a:rPr lang="en-US" dirty="0" err="1">
                <a:latin typeface="Lato"/>
                <a:ea typeface="Lato"/>
                <a:cs typeface="Lato"/>
              </a:rPr>
              <a:t>nghệ</a:t>
            </a:r>
            <a:r>
              <a:rPr lang="en-US" dirty="0">
                <a:latin typeface="Lato"/>
                <a:ea typeface="Lato"/>
                <a:cs typeface="Lato"/>
              </a:rPr>
              <a:t> </a:t>
            </a:r>
            <a:r>
              <a:rPr lang="en-US" dirty="0" err="1">
                <a:latin typeface="Lato"/>
                <a:ea typeface="Lato"/>
                <a:cs typeface="Lato"/>
              </a:rPr>
              <a:t>sử</a:t>
            </a:r>
            <a:r>
              <a:rPr lang="en-US" dirty="0">
                <a:latin typeface="Lato"/>
                <a:ea typeface="Lato"/>
                <a:cs typeface="Lato"/>
              </a:rPr>
              <a:t> </a:t>
            </a:r>
            <a:r>
              <a:rPr lang="en-US" dirty="0" err="1">
                <a:latin typeface="Lato"/>
                <a:ea typeface="Lato"/>
                <a:cs typeface="Lato"/>
              </a:rPr>
              <a:t>dụng</a:t>
            </a:r>
            <a:r>
              <a:rPr lang="en-US" dirty="0">
                <a:latin typeface="Lato"/>
                <a:ea typeface="Lato"/>
                <a:cs typeface="Lato"/>
              </a:rPr>
              <a:t> </a:t>
            </a:r>
            <a:endParaRPr lang="en-US" dirty="0"/>
          </a:p>
        </p:txBody>
      </p:sp>
      <p:sp>
        <p:nvSpPr>
          <p:cNvPr id="4" name="Content Placeholder 3">
            <a:extLst>
              <a:ext uri="{FF2B5EF4-FFF2-40B4-BE49-F238E27FC236}">
                <a16:creationId xmlns:a16="http://schemas.microsoft.com/office/drawing/2014/main" id="{6AC0F002-60EE-1274-2866-F7B7181B3B79}"/>
              </a:ext>
            </a:extLst>
          </p:cNvPr>
          <p:cNvSpPr>
            <a:spLocks noGrp="1"/>
          </p:cNvSpPr>
          <p:nvPr>
            <p:ph sz="quarter" idx="10"/>
          </p:nvPr>
        </p:nvSpPr>
        <p:spPr/>
        <p:txBody>
          <a:bodyPr/>
          <a:lstStyle/>
          <a:p>
            <a:pPr marL="0" indent="0">
              <a:buNone/>
            </a:pPr>
            <a:r>
              <a:rPr lang="vi-VN" sz="2400" dirty="0"/>
              <a:t>WebRTC </a:t>
            </a:r>
            <a:endParaRPr lang="en-US" sz="2400" dirty="0"/>
          </a:p>
          <a:p>
            <a:r>
              <a:rPr lang="en-US" sz="2400" dirty="0"/>
              <a:t>l</a:t>
            </a:r>
            <a:r>
              <a:rPr lang="vi-VN" sz="2400" dirty="0"/>
              <a:t>à một tập hợp các hàm lập trình dùng cho việc liên lạc thời gian thực bằng video, âm thanh cũng như các loại dữ liệu khác. </a:t>
            </a:r>
            <a:endParaRPr lang="en-US" sz="2400" dirty="0"/>
          </a:p>
          <a:p>
            <a:r>
              <a:rPr lang="vi-VN" sz="2400" dirty="0"/>
              <a:t>WebRTC có thể giúp 2 client gọi điện video ngay trong trình duyệt mà không cần đăng kí tài khoản</a:t>
            </a:r>
            <a:endParaRPr lang="en-US" sz="2400" dirty="0"/>
          </a:p>
          <a:p>
            <a:r>
              <a:rPr lang="en-US" sz="2400" dirty="0" err="1"/>
              <a:t>Dùng</a:t>
            </a:r>
            <a:r>
              <a:rPr lang="vi-VN" sz="2400" dirty="0"/>
              <a:t> để phát triển game chơi trực tiếp trong trình duyệt và rất nhiều loại ứng dụng khác</a:t>
            </a:r>
            <a:endParaRPr lang="en-VN" sz="2400" dirty="0"/>
          </a:p>
        </p:txBody>
      </p:sp>
    </p:spTree>
    <p:extLst>
      <p:ext uri="{BB962C8B-B14F-4D97-AF65-F5344CB8AC3E}">
        <p14:creationId xmlns:p14="http://schemas.microsoft.com/office/powerpoint/2010/main" val="2979012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6405DA-FB19-519C-C391-D03276906A15}"/>
              </a:ext>
            </a:extLst>
          </p:cNvPr>
          <p:cNvSpPr>
            <a:spLocks noGrp="1"/>
          </p:cNvSpPr>
          <p:nvPr>
            <p:ph sz="quarter" idx="10"/>
          </p:nvPr>
        </p:nvSpPr>
        <p:spPr/>
        <p:txBody>
          <a:bodyPr/>
          <a:lstStyle/>
          <a:p>
            <a:pPr marL="0" indent="0">
              <a:buNone/>
            </a:pPr>
            <a:r>
              <a:rPr lang="en-VN" dirty="0"/>
              <a:t>Minh hoạ các chức năng chính</a:t>
            </a:r>
          </a:p>
        </p:txBody>
      </p:sp>
      <p:sp>
        <p:nvSpPr>
          <p:cNvPr id="3" name="Title 2">
            <a:extLst>
              <a:ext uri="{FF2B5EF4-FFF2-40B4-BE49-F238E27FC236}">
                <a16:creationId xmlns:a16="http://schemas.microsoft.com/office/drawing/2014/main" id="{32A1179D-3D17-9B3B-D2F3-A30541AE549C}"/>
              </a:ext>
            </a:extLst>
          </p:cNvPr>
          <p:cNvSpPr>
            <a:spLocks noGrp="1"/>
          </p:cNvSpPr>
          <p:nvPr>
            <p:ph type="title"/>
          </p:nvPr>
        </p:nvSpPr>
        <p:spPr/>
        <p:txBody>
          <a:bodyPr/>
          <a:lstStyle/>
          <a:p>
            <a:r>
              <a:rPr lang="en-US" dirty="0" err="1"/>
              <a:t>Kết</a:t>
            </a:r>
            <a:r>
              <a:rPr lang="en-US" dirty="0"/>
              <a:t> </a:t>
            </a:r>
            <a:r>
              <a:rPr lang="en-US" dirty="0" err="1"/>
              <a:t>quả</a:t>
            </a:r>
            <a:endParaRPr lang="en-VN" dirty="0"/>
          </a:p>
        </p:txBody>
      </p:sp>
      <p:pic>
        <p:nvPicPr>
          <p:cNvPr id="5" name="Picture 4">
            <a:extLst>
              <a:ext uri="{FF2B5EF4-FFF2-40B4-BE49-F238E27FC236}">
                <a16:creationId xmlns:a16="http://schemas.microsoft.com/office/drawing/2014/main" id="{952B36AA-15F5-D5DC-FAE2-3621DD7786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324163" y="1571417"/>
            <a:ext cx="2207993" cy="4785295"/>
          </a:xfrm>
          <a:prstGeom prst="rect">
            <a:avLst/>
          </a:prstGeom>
        </p:spPr>
      </p:pic>
      <p:pic>
        <p:nvPicPr>
          <p:cNvPr id="9" name="Picture 8">
            <a:extLst>
              <a:ext uri="{FF2B5EF4-FFF2-40B4-BE49-F238E27FC236}">
                <a16:creationId xmlns:a16="http://schemas.microsoft.com/office/drawing/2014/main" id="{B5ECF474-D9F3-35AA-C077-8520871E26B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670" y="1569046"/>
            <a:ext cx="2209088" cy="4787666"/>
          </a:xfrm>
          <a:prstGeom prst="rect">
            <a:avLst/>
          </a:prstGeom>
        </p:spPr>
      </p:pic>
    </p:spTree>
    <p:extLst>
      <p:ext uri="{BB962C8B-B14F-4D97-AF65-F5344CB8AC3E}">
        <p14:creationId xmlns:p14="http://schemas.microsoft.com/office/powerpoint/2010/main" val="2574468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6405DA-FB19-519C-C391-D03276906A15}"/>
              </a:ext>
            </a:extLst>
          </p:cNvPr>
          <p:cNvSpPr>
            <a:spLocks noGrp="1"/>
          </p:cNvSpPr>
          <p:nvPr>
            <p:ph sz="quarter" idx="10"/>
          </p:nvPr>
        </p:nvSpPr>
        <p:spPr/>
        <p:txBody>
          <a:bodyPr/>
          <a:lstStyle/>
          <a:p>
            <a:pPr marL="0" indent="0">
              <a:buNone/>
            </a:pPr>
            <a:r>
              <a:rPr lang="en-VN" dirty="0"/>
              <a:t>Minh hoạ các chức năng chính</a:t>
            </a:r>
          </a:p>
        </p:txBody>
      </p:sp>
      <p:sp>
        <p:nvSpPr>
          <p:cNvPr id="3" name="Title 2">
            <a:extLst>
              <a:ext uri="{FF2B5EF4-FFF2-40B4-BE49-F238E27FC236}">
                <a16:creationId xmlns:a16="http://schemas.microsoft.com/office/drawing/2014/main" id="{32A1179D-3D17-9B3B-D2F3-A30541AE549C}"/>
              </a:ext>
            </a:extLst>
          </p:cNvPr>
          <p:cNvSpPr>
            <a:spLocks noGrp="1"/>
          </p:cNvSpPr>
          <p:nvPr>
            <p:ph type="title"/>
          </p:nvPr>
        </p:nvSpPr>
        <p:spPr/>
        <p:txBody>
          <a:bodyPr/>
          <a:lstStyle/>
          <a:p>
            <a:r>
              <a:rPr lang="en-US" dirty="0" err="1"/>
              <a:t>Kết</a:t>
            </a:r>
            <a:r>
              <a:rPr lang="en-US" dirty="0"/>
              <a:t> </a:t>
            </a:r>
            <a:r>
              <a:rPr lang="en-US" dirty="0" err="1"/>
              <a:t>quả</a:t>
            </a:r>
            <a:endParaRPr lang="en-VN" dirty="0"/>
          </a:p>
        </p:txBody>
      </p:sp>
      <p:pic>
        <p:nvPicPr>
          <p:cNvPr id="6" name="Picture 5">
            <a:extLst>
              <a:ext uri="{FF2B5EF4-FFF2-40B4-BE49-F238E27FC236}">
                <a16:creationId xmlns:a16="http://schemas.microsoft.com/office/drawing/2014/main" id="{5837654E-17EF-456D-9150-DCA9C006645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199504" y="1312552"/>
            <a:ext cx="2265772" cy="4910517"/>
          </a:xfrm>
          <a:prstGeom prst="rect">
            <a:avLst/>
          </a:prstGeom>
        </p:spPr>
      </p:pic>
      <p:pic>
        <p:nvPicPr>
          <p:cNvPr id="8" name="Picture 7">
            <a:extLst>
              <a:ext uri="{FF2B5EF4-FFF2-40B4-BE49-F238E27FC236}">
                <a16:creationId xmlns:a16="http://schemas.microsoft.com/office/drawing/2014/main" id="{ED1D39B2-10F5-6F49-BD0D-B4C61736E7E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01989" y="1629700"/>
            <a:ext cx="2119437" cy="4593369"/>
          </a:xfrm>
          <a:prstGeom prst="rect">
            <a:avLst/>
          </a:prstGeom>
        </p:spPr>
      </p:pic>
    </p:spTree>
    <p:extLst>
      <p:ext uri="{BB962C8B-B14F-4D97-AF65-F5344CB8AC3E}">
        <p14:creationId xmlns:p14="http://schemas.microsoft.com/office/powerpoint/2010/main" val="3114082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6405DA-FB19-519C-C391-D03276906A15}"/>
              </a:ext>
            </a:extLst>
          </p:cNvPr>
          <p:cNvSpPr>
            <a:spLocks noGrp="1"/>
          </p:cNvSpPr>
          <p:nvPr>
            <p:ph sz="quarter" idx="10"/>
          </p:nvPr>
        </p:nvSpPr>
        <p:spPr/>
        <p:txBody>
          <a:bodyPr/>
          <a:lstStyle/>
          <a:p>
            <a:pPr marL="0" indent="0">
              <a:buNone/>
            </a:pPr>
            <a:r>
              <a:rPr lang="en-VN" dirty="0"/>
              <a:t>Minh hoạ các chức năng chính</a:t>
            </a:r>
          </a:p>
        </p:txBody>
      </p:sp>
      <p:sp>
        <p:nvSpPr>
          <p:cNvPr id="3" name="Title 2">
            <a:extLst>
              <a:ext uri="{FF2B5EF4-FFF2-40B4-BE49-F238E27FC236}">
                <a16:creationId xmlns:a16="http://schemas.microsoft.com/office/drawing/2014/main" id="{32A1179D-3D17-9B3B-D2F3-A30541AE549C}"/>
              </a:ext>
            </a:extLst>
          </p:cNvPr>
          <p:cNvSpPr>
            <a:spLocks noGrp="1"/>
          </p:cNvSpPr>
          <p:nvPr>
            <p:ph type="title"/>
          </p:nvPr>
        </p:nvSpPr>
        <p:spPr/>
        <p:txBody>
          <a:bodyPr/>
          <a:lstStyle/>
          <a:p>
            <a:r>
              <a:rPr lang="en-US" dirty="0" err="1"/>
              <a:t>Kết</a:t>
            </a:r>
            <a:r>
              <a:rPr lang="en-US" dirty="0"/>
              <a:t> </a:t>
            </a:r>
            <a:r>
              <a:rPr lang="en-US" dirty="0" err="1"/>
              <a:t>quả</a:t>
            </a:r>
            <a:endParaRPr lang="en-VN" dirty="0"/>
          </a:p>
        </p:txBody>
      </p:sp>
      <p:pic>
        <p:nvPicPr>
          <p:cNvPr id="5" name="Picture 4">
            <a:extLst>
              <a:ext uri="{FF2B5EF4-FFF2-40B4-BE49-F238E27FC236}">
                <a16:creationId xmlns:a16="http://schemas.microsoft.com/office/drawing/2014/main" id="{F57392CC-5B4C-22FC-8992-DF5136F7B0A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206590" y="1578171"/>
            <a:ext cx="2148522" cy="4656405"/>
          </a:xfrm>
          <a:prstGeom prst="rect">
            <a:avLst/>
          </a:prstGeom>
        </p:spPr>
      </p:pic>
      <p:pic>
        <p:nvPicPr>
          <p:cNvPr id="9" name="Picture 8">
            <a:extLst>
              <a:ext uri="{FF2B5EF4-FFF2-40B4-BE49-F238E27FC236}">
                <a16:creationId xmlns:a16="http://schemas.microsoft.com/office/drawing/2014/main" id="{B8CE4A97-A842-1649-4C71-1EC174AAC2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33116" y="1578171"/>
            <a:ext cx="2148523" cy="4656407"/>
          </a:xfrm>
          <a:prstGeom prst="rect">
            <a:avLst/>
          </a:prstGeom>
        </p:spPr>
      </p:pic>
    </p:spTree>
    <p:extLst>
      <p:ext uri="{BB962C8B-B14F-4D97-AF65-F5344CB8AC3E}">
        <p14:creationId xmlns:p14="http://schemas.microsoft.com/office/powerpoint/2010/main" val="1749987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6405DA-FB19-519C-C391-D03276906A15}"/>
              </a:ext>
            </a:extLst>
          </p:cNvPr>
          <p:cNvSpPr>
            <a:spLocks noGrp="1"/>
          </p:cNvSpPr>
          <p:nvPr>
            <p:ph sz="quarter" idx="10"/>
          </p:nvPr>
        </p:nvSpPr>
        <p:spPr/>
        <p:txBody>
          <a:bodyPr/>
          <a:lstStyle/>
          <a:p>
            <a:pPr marL="0" indent="0">
              <a:buNone/>
            </a:pPr>
            <a:r>
              <a:rPr lang="en-VN" dirty="0"/>
              <a:t>Minh hoạ các chức năng chính</a:t>
            </a:r>
          </a:p>
        </p:txBody>
      </p:sp>
      <p:sp>
        <p:nvSpPr>
          <p:cNvPr id="3" name="Title 2">
            <a:extLst>
              <a:ext uri="{FF2B5EF4-FFF2-40B4-BE49-F238E27FC236}">
                <a16:creationId xmlns:a16="http://schemas.microsoft.com/office/drawing/2014/main" id="{32A1179D-3D17-9B3B-D2F3-A30541AE549C}"/>
              </a:ext>
            </a:extLst>
          </p:cNvPr>
          <p:cNvSpPr>
            <a:spLocks noGrp="1"/>
          </p:cNvSpPr>
          <p:nvPr>
            <p:ph type="title"/>
          </p:nvPr>
        </p:nvSpPr>
        <p:spPr/>
        <p:txBody>
          <a:bodyPr/>
          <a:lstStyle/>
          <a:p>
            <a:r>
              <a:rPr lang="en-US" dirty="0" err="1"/>
              <a:t>Kết</a:t>
            </a:r>
            <a:r>
              <a:rPr lang="en-US" dirty="0"/>
              <a:t> </a:t>
            </a:r>
            <a:r>
              <a:rPr lang="en-US" dirty="0" err="1"/>
              <a:t>quả</a:t>
            </a:r>
            <a:endParaRPr lang="en-VN" dirty="0"/>
          </a:p>
        </p:txBody>
      </p:sp>
      <p:pic>
        <p:nvPicPr>
          <p:cNvPr id="5" name="Picture 4">
            <a:extLst>
              <a:ext uri="{FF2B5EF4-FFF2-40B4-BE49-F238E27FC236}">
                <a16:creationId xmlns:a16="http://schemas.microsoft.com/office/drawing/2014/main" id="{9BE2DDAC-760D-D880-AB66-453301CCD5B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092790" y="1593849"/>
            <a:ext cx="2160891" cy="4683211"/>
          </a:xfrm>
          <a:prstGeom prst="rect">
            <a:avLst/>
          </a:prstGeom>
        </p:spPr>
      </p:pic>
      <p:pic>
        <p:nvPicPr>
          <p:cNvPr id="9" name="Picture 8">
            <a:extLst>
              <a:ext uri="{FF2B5EF4-FFF2-40B4-BE49-F238E27FC236}">
                <a16:creationId xmlns:a16="http://schemas.microsoft.com/office/drawing/2014/main" id="{53F4ABA2-96CC-B88D-D250-7E03578FFF6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01037" y="1593849"/>
            <a:ext cx="2160891" cy="4683211"/>
          </a:xfrm>
          <a:prstGeom prst="rect">
            <a:avLst/>
          </a:prstGeom>
        </p:spPr>
      </p:pic>
    </p:spTree>
    <p:extLst>
      <p:ext uri="{BB962C8B-B14F-4D97-AF65-F5344CB8AC3E}">
        <p14:creationId xmlns:p14="http://schemas.microsoft.com/office/powerpoint/2010/main" val="20185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3AF355F9-E07F-4ABA-9F9D-3C164729E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5" name="Title 6">
            <a:extLst>
              <a:ext uri="{FF2B5EF4-FFF2-40B4-BE49-F238E27FC236}">
                <a16:creationId xmlns:a16="http://schemas.microsoft.com/office/drawing/2014/main" id="{F608F88D-83FE-4CE0-BF33-FEDC84134035}"/>
              </a:ext>
            </a:extLst>
          </p:cNvPr>
          <p:cNvSpPr txBox="1">
            <a:spLocks/>
          </p:cNvSpPr>
          <p:nvPr/>
        </p:nvSpPr>
        <p:spPr>
          <a:xfrm>
            <a:off x="386634" y="3365399"/>
            <a:ext cx="8673442"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a:p>
          <a:p>
            <a:endParaRPr lang="en-US" sz="2800" b="0"/>
          </a:p>
          <a:p>
            <a:endParaRPr lang="en-US" sz="2800" b="0"/>
          </a:p>
          <a:p>
            <a:endParaRPr lang="en-US" sz="2800" b="0" err="1"/>
          </a:p>
          <a:p>
            <a:endParaRPr lang="en-US" sz="2800" b="0"/>
          </a:p>
        </p:txBody>
      </p:sp>
      <p:sp>
        <p:nvSpPr>
          <p:cNvPr id="2" name="Title 6">
            <a:extLst>
              <a:ext uri="{FF2B5EF4-FFF2-40B4-BE49-F238E27FC236}">
                <a16:creationId xmlns:a16="http://schemas.microsoft.com/office/drawing/2014/main" id="{5328648E-DE62-561B-3AC8-62A6B13CD24C}"/>
              </a:ext>
            </a:extLst>
          </p:cNvPr>
          <p:cNvSpPr txBox="1">
            <a:spLocks/>
          </p:cNvSpPr>
          <p:nvPr/>
        </p:nvSpPr>
        <p:spPr>
          <a:xfrm>
            <a:off x="1999882" y="2943348"/>
            <a:ext cx="690050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err="1"/>
              <a:t>Giới</a:t>
            </a:r>
            <a:r>
              <a:rPr lang="en-US" sz="6000" dirty="0"/>
              <a:t> </a:t>
            </a:r>
            <a:r>
              <a:rPr lang="en-US" sz="6000" dirty="0" err="1"/>
              <a:t>thiệu</a:t>
            </a:r>
            <a:r>
              <a:rPr lang="en-US" sz="6000" dirty="0"/>
              <a:t> </a:t>
            </a:r>
            <a:r>
              <a:rPr lang="en-US" sz="6000" dirty="0" err="1"/>
              <a:t>đề</a:t>
            </a:r>
            <a:r>
              <a:rPr lang="en-US" sz="6000" dirty="0"/>
              <a:t> </a:t>
            </a:r>
            <a:r>
              <a:rPr lang="en-US" sz="6000" dirty="0" err="1"/>
              <a:t>tài</a:t>
            </a:r>
            <a:endParaRPr lang="en-US" sz="6000" dirty="0"/>
          </a:p>
          <a:p>
            <a:endParaRPr lang="en-US" sz="6000" dirty="0"/>
          </a:p>
        </p:txBody>
      </p:sp>
    </p:spTree>
    <p:extLst>
      <p:ext uri="{BB962C8B-B14F-4D97-AF65-F5344CB8AC3E}">
        <p14:creationId xmlns:p14="http://schemas.microsoft.com/office/powerpoint/2010/main" val="3506546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3AF355F9-E07F-4ABA-9F9D-3C164729E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5" name="Title 6">
            <a:extLst>
              <a:ext uri="{FF2B5EF4-FFF2-40B4-BE49-F238E27FC236}">
                <a16:creationId xmlns:a16="http://schemas.microsoft.com/office/drawing/2014/main" id="{F608F88D-83FE-4CE0-BF33-FEDC84134035}"/>
              </a:ext>
            </a:extLst>
          </p:cNvPr>
          <p:cNvSpPr txBox="1">
            <a:spLocks/>
          </p:cNvSpPr>
          <p:nvPr/>
        </p:nvSpPr>
        <p:spPr>
          <a:xfrm>
            <a:off x="386634" y="3365399"/>
            <a:ext cx="8673442"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a:p>
          <a:p>
            <a:endParaRPr lang="en-US" sz="2800" b="0"/>
          </a:p>
          <a:p>
            <a:endParaRPr lang="en-US" sz="2800" b="0"/>
          </a:p>
          <a:p>
            <a:endParaRPr lang="en-US" sz="2800" b="0" err="1"/>
          </a:p>
          <a:p>
            <a:endParaRPr lang="en-US" sz="2800" b="0"/>
          </a:p>
        </p:txBody>
      </p:sp>
      <p:sp>
        <p:nvSpPr>
          <p:cNvPr id="2" name="Title 6">
            <a:extLst>
              <a:ext uri="{FF2B5EF4-FFF2-40B4-BE49-F238E27FC236}">
                <a16:creationId xmlns:a16="http://schemas.microsoft.com/office/drawing/2014/main" id="{5328648E-DE62-561B-3AC8-62A6B13CD24C}"/>
              </a:ext>
            </a:extLst>
          </p:cNvPr>
          <p:cNvSpPr txBox="1">
            <a:spLocks/>
          </p:cNvSpPr>
          <p:nvPr/>
        </p:nvSpPr>
        <p:spPr>
          <a:xfrm>
            <a:off x="3182078" y="2941002"/>
            <a:ext cx="3522607" cy="848793"/>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err="1"/>
              <a:t>Kết</a:t>
            </a:r>
            <a:r>
              <a:rPr lang="en-US" sz="6000" dirty="0"/>
              <a:t> </a:t>
            </a:r>
            <a:r>
              <a:rPr lang="en-US" sz="6000" dirty="0" err="1"/>
              <a:t>luận</a:t>
            </a:r>
            <a:endParaRPr lang="en-US" sz="6000" dirty="0"/>
          </a:p>
          <a:p>
            <a:endParaRPr lang="en-US" sz="6000" dirty="0"/>
          </a:p>
        </p:txBody>
      </p:sp>
    </p:spTree>
    <p:extLst>
      <p:ext uri="{BB962C8B-B14F-4D97-AF65-F5344CB8AC3E}">
        <p14:creationId xmlns:p14="http://schemas.microsoft.com/office/powerpoint/2010/main" val="1677350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6405DA-FB19-519C-C391-D03276906A15}"/>
              </a:ext>
            </a:extLst>
          </p:cNvPr>
          <p:cNvSpPr>
            <a:spLocks noGrp="1"/>
          </p:cNvSpPr>
          <p:nvPr>
            <p:ph sz="quarter" idx="10"/>
          </p:nvPr>
        </p:nvSpPr>
        <p:spPr/>
        <p:txBody>
          <a:bodyPr/>
          <a:lstStyle/>
          <a:p>
            <a:pPr marL="0" indent="0">
              <a:buNone/>
            </a:pPr>
            <a:r>
              <a:rPr lang="en-VN" dirty="0"/>
              <a:t>Kết quả đạt được</a:t>
            </a:r>
          </a:p>
        </p:txBody>
      </p:sp>
      <p:sp>
        <p:nvSpPr>
          <p:cNvPr id="3" name="Title 2">
            <a:extLst>
              <a:ext uri="{FF2B5EF4-FFF2-40B4-BE49-F238E27FC236}">
                <a16:creationId xmlns:a16="http://schemas.microsoft.com/office/drawing/2014/main" id="{32A1179D-3D17-9B3B-D2F3-A30541AE549C}"/>
              </a:ext>
            </a:extLst>
          </p:cNvPr>
          <p:cNvSpPr>
            <a:spLocks noGrp="1"/>
          </p:cNvSpPr>
          <p:nvPr>
            <p:ph type="title"/>
          </p:nvPr>
        </p:nvSpPr>
        <p:spPr/>
        <p:txBody>
          <a:bodyPr/>
          <a:lstStyle/>
          <a:p>
            <a:r>
              <a:rPr lang="en-US" dirty="0" err="1"/>
              <a:t>Kết</a:t>
            </a:r>
            <a:r>
              <a:rPr lang="en-US" dirty="0"/>
              <a:t> </a:t>
            </a:r>
            <a:r>
              <a:rPr lang="en-US" dirty="0" err="1"/>
              <a:t>quả</a:t>
            </a:r>
            <a:endParaRPr lang="en-VN" dirty="0"/>
          </a:p>
        </p:txBody>
      </p:sp>
      <p:graphicFrame>
        <p:nvGraphicFramePr>
          <p:cNvPr id="5" name="Table 5">
            <a:extLst>
              <a:ext uri="{FF2B5EF4-FFF2-40B4-BE49-F238E27FC236}">
                <a16:creationId xmlns:a16="http://schemas.microsoft.com/office/drawing/2014/main" id="{8FD205FF-5D53-B534-3524-5881198B9BC2}"/>
              </a:ext>
            </a:extLst>
          </p:cNvPr>
          <p:cNvGraphicFramePr>
            <a:graphicFrameLocks noGrp="1"/>
          </p:cNvGraphicFramePr>
          <p:nvPr>
            <p:extLst>
              <p:ext uri="{D42A27DB-BD31-4B8C-83A1-F6EECF244321}">
                <p14:modId xmlns:p14="http://schemas.microsoft.com/office/powerpoint/2010/main" val="2905679269"/>
              </p:ext>
            </p:extLst>
          </p:nvPr>
        </p:nvGraphicFramePr>
        <p:xfrm>
          <a:off x="2032000" y="2659676"/>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73489211"/>
                    </a:ext>
                  </a:extLst>
                </a:gridCol>
                <a:gridCol w="4064000">
                  <a:extLst>
                    <a:ext uri="{9D8B030D-6E8A-4147-A177-3AD203B41FA5}">
                      <a16:colId xmlns:a16="http://schemas.microsoft.com/office/drawing/2014/main" val="3217749983"/>
                    </a:ext>
                  </a:extLst>
                </a:gridCol>
              </a:tblGrid>
              <a:tr h="370840">
                <a:tc>
                  <a:txBody>
                    <a:bodyPr/>
                    <a:lstStyle/>
                    <a:p>
                      <a:r>
                        <a:rPr lang="en-US" dirty="0" err="1">
                          <a:latin typeface="Calibri" panose="020F0502020204030204" pitchFamily="34" charset="0"/>
                          <a:cs typeface="Calibri" panose="020F0502020204030204" pitchFamily="34" charset="0"/>
                        </a:rPr>
                        <a:t>Mô</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tả</a:t>
                      </a:r>
                      <a:endParaRPr lang="en-VN" dirty="0">
                        <a:latin typeface="Calibri" panose="020F0502020204030204" pitchFamily="34" charset="0"/>
                        <a:cs typeface="Calibri" panose="020F0502020204030204" pitchFamily="34" charset="0"/>
                      </a:endParaRPr>
                    </a:p>
                  </a:txBody>
                  <a:tcPr/>
                </a:tc>
                <a:tc>
                  <a:txBody>
                    <a:bodyPr/>
                    <a:lstStyle/>
                    <a:p>
                      <a:r>
                        <a:rPr lang="en-US" dirty="0" err="1">
                          <a:latin typeface="Calibri" panose="020F0502020204030204" pitchFamily="34" charset="0"/>
                          <a:cs typeface="Calibri" panose="020F0502020204030204" pitchFamily="34" charset="0"/>
                        </a:rPr>
                        <a:t>Thông</a:t>
                      </a:r>
                      <a:r>
                        <a:rPr lang="en-US" dirty="0">
                          <a:latin typeface="Calibri" panose="020F0502020204030204" pitchFamily="34" charset="0"/>
                          <a:cs typeface="Calibri" panose="020F0502020204030204" pitchFamily="34" charset="0"/>
                        </a:rPr>
                        <a:t> tin</a:t>
                      </a:r>
                      <a:endParaRPr lang="en-V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67684422"/>
                  </a:ext>
                </a:extLst>
              </a:tr>
              <a:tr h="370840">
                <a:tc>
                  <a:txBody>
                    <a:bodyPr/>
                    <a:lstStyle/>
                    <a:p>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dòng</a:t>
                      </a:r>
                      <a:r>
                        <a:rPr lang="en-US" dirty="0">
                          <a:latin typeface="Calibri" panose="020F0502020204030204" pitchFamily="34" charset="0"/>
                          <a:cs typeface="Calibri" panose="020F0502020204030204" pitchFamily="34" charset="0"/>
                        </a:rPr>
                        <a:t> code</a:t>
                      </a:r>
                      <a:endParaRPr lang="en-VN" dirty="0">
                        <a:latin typeface="Calibri" panose="020F0502020204030204" pitchFamily="34" charset="0"/>
                        <a:cs typeface="Calibri" panose="020F0502020204030204" pitchFamily="34" charset="0"/>
                      </a:endParaRPr>
                    </a:p>
                  </a:txBody>
                  <a:tcPr/>
                </a:tc>
                <a:tc>
                  <a:txBody>
                    <a:bodyPr/>
                    <a:lstStyle/>
                    <a:p>
                      <a:r>
                        <a:rPr lang="en-VN" dirty="0">
                          <a:latin typeface="Calibri" panose="020F0502020204030204" pitchFamily="34" charset="0"/>
                          <a:cs typeface="Calibri" panose="020F0502020204030204" pitchFamily="34" charset="0"/>
                        </a:rPr>
                        <a:t>13950</a:t>
                      </a:r>
                    </a:p>
                  </a:txBody>
                  <a:tcPr/>
                </a:tc>
                <a:extLst>
                  <a:ext uri="{0D108BD9-81ED-4DB2-BD59-A6C34878D82A}">
                    <a16:rowId xmlns:a16="http://schemas.microsoft.com/office/drawing/2014/main" val="3468348597"/>
                  </a:ext>
                </a:extLst>
              </a:tr>
              <a:tr h="370840">
                <a:tc>
                  <a:txBody>
                    <a:bodyPr/>
                    <a:lstStyle/>
                    <a:p>
                      <a:r>
                        <a:rPr lang="vi-VN" dirty="0">
                          <a:latin typeface="Calibri" panose="020F0502020204030204" pitchFamily="34" charset="0"/>
                          <a:cs typeface="Calibri" panose="020F0502020204030204" pitchFamily="34" charset="0"/>
                        </a:rPr>
                        <a:t>Số lượng lớp</a:t>
                      </a:r>
                      <a:endParaRPr lang="en-VN" dirty="0">
                        <a:latin typeface="Calibri" panose="020F0502020204030204" pitchFamily="34" charset="0"/>
                        <a:cs typeface="Calibri" panose="020F0502020204030204" pitchFamily="34" charset="0"/>
                      </a:endParaRPr>
                    </a:p>
                  </a:txBody>
                  <a:tcPr/>
                </a:tc>
                <a:tc>
                  <a:txBody>
                    <a:bodyPr/>
                    <a:lstStyle/>
                    <a:p>
                      <a:r>
                        <a:rPr lang="en-VN" dirty="0">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2843735610"/>
                  </a:ext>
                </a:extLst>
              </a:tr>
              <a:tr h="370840">
                <a:tc>
                  <a:txBody>
                    <a:bodyPr/>
                    <a:lstStyle/>
                    <a:p>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diện</a:t>
                      </a:r>
                      <a:endParaRPr lang="en-VN" dirty="0">
                        <a:latin typeface="Calibri" panose="020F0502020204030204" pitchFamily="34" charset="0"/>
                        <a:cs typeface="Calibri" panose="020F0502020204030204" pitchFamily="34" charset="0"/>
                      </a:endParaRPr>
                    </a:p>
                  </a:txBody>
                  <a:tcPr/>
                </a:tc>
                <a:tc>
                  <a:txBody>
                    <a:bodyPr/>
                    <a:lstStyle/>
                    <a:p>
                      <a:r>
                        <a:rPr lang="en-VN" dirty="0">
                          <a:latin typeface="Calibri" panose="020F0502020204030204" pitchFamily="34" charset="0"/>
                          <a:cs typeface="Calibri" panose="020F0502020204030204" pitchFamily="34" charset="0"/>
                        </a:rPr>
                        <a:t>12</a:t>
                      </a:r>
                    </a:p>
                  </a:txBody>
                  <a:tcPr/>
                </a:tc>
                <a:extLst>
                  <a:ext uri="{0D108BD9-81ED-4DB2-BD59-A6C34878D82A}">
                    <a16:rowId xmlns:a16="http://schemas.microsoft.com/office/drawing/2014/main" val="4026491499"/>
                  </a:ext>
                </a:extLst>
              </a:tr>
              <a:tr h="370840">
                <a:tc>
                  <a:txBody>
                    <a:bodyPr/>
                    <a:lstStyle/>
                    <a:p>
                      <a:r>
                        <a:rPr lang="vi-VN" dirty="0">
                          <a:latin typeface="Calibri" panose="020F0502020204030204" pitchFamily="34" charset="0"/>
                          <a:cs typeface="Calibri" panose="020F0502020204030204" pitchFamily="34" charset="0"/>
                        </a:rPr>
                        <a:t>Dụng lượng mã nguồn và tài nguyên</a:t>
                      </a:r>
                      <a:endParaRPr lang="en-VN"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13.8MB</a:t>
                      </a:r>
                      <a:endParaRPr lang="en-V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88139350"/>
                  </a:ext>
                </a:extLst>
              </a:tr>
              <a:tr h="370840">
                <a:tc>
                  <a:txBody>
                    <a:bodyPr/>
                    <a:lstStyle/>
                    <a:p>
                      <a:r>
                        <a:rPr lang="vi-VN" dirty="0">
                          <a:latin typeface="Calibri" panose="020F0502020204030204" pitchFamily="34" charset="0"/>
                          <a:cs typeface="Calibri" panose="020F0502020204030204" pitchFamily="34" charset="0"/>
                        </a:rPr>
                        <a:t>Môi trường lập trình</a:t>
                      </a:r>
                      <a:endParaRPr lang="en-VN"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MacOS</a:t>
                      </a:r>
                      <a:endParaRPr lang="en-V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2316532"/>
                  </a:ext>
                </a:extLst>
              </a:tr>
            </a:tbl>
          </a:graphicData>
        </a:graphic>
      </p:graphicFrame>
    </p:spTree>
    <p:extLst>
      <p:ext uri="{BB962C8B-B14F-4D97-AF65-F5344CB8AC3E}">
        <p14:creationId xmlns:p14="http://schemas.microsoft.com/office/powerpoint/2010/main" val="3450102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err="1"/>
              <a:t>Xây</a:t>
            </a:r>
            <a:r>
              <a:rPr lang="en-US" sz="2400" dirty="0"/>
              <a:t> </a:t>
            </a:r>
            <a:r>
              <a:rPr lang="en-US" sz="2400" dirty="0" err="1"/>
              <a:t>dựng</a:t>
            </a:r>
            <a:r>
              <a:rPr lang="en-US" sz="2400" dirty="0"/>
              <a:t> </a:t>
            </a:r>
            <a:r>
              <a:rPr lang="en-US" sz="2400" dirty="0" err="1"/>
              <a:t>thành</a:t>
            </a:r>
            <a:r>
              <a:rPr lang="en-US" sz="2400" dirty="0"/>
              <a:t> </a:t>
            </a:r>
            <a:r>
              <a:rPr lang="en-US" sz="2400" dirty="0" err="1"/>
              <a:t>công</a:t>
            </a:r>
            <a:r>
              <a:rPr lang="en-US" sz="2400" dirty="0"/>
              <a:t> </a:t>
            </a:r>
            <a:r>
              <a:rPr lang="en-US" sz="2400" dirty="0" err="1"/>
              <a:t>ứng</a:t>
            </a:r>
            <a:r>
              <a:rPr lang="en-US" sz="2400" dirty="0"/>
              <a:t> </a:t>
            </a:r>
            <a:r>
              <a:rPr lang="en-US" sz="2400" dirty="0" err="1"/>
              <a:t>dụng</a:t>
            </a:r>
            <a:r>
              <a:rPr lang="en-US" sz="2400" dirty="0"/>
              <a:t> </a:t>
            </a:r>
            <a:r>
              <a:rPr lang="en-US" sz="2400" dirty="0" err="1"/>
              <a:t>trên</a:t>
            </a:r>
            <a:r>
              <a:rPr lang="en-US" sz="2400" dirty="0"/>
              <a:t> IOS, backend </a:t>
            </a:r>
            <a:r>
              <a:rPr lang="en-US" sz="2400" dirty="0" err="1"/>
              <a:t>sử</a:t>
            </a:r>
            <a:r>
              <a:rPr lang="en-US" sz="2400" dirty="0"/>
              <a:t> </a:t>
            </a:r>
            <a:r>
              <a:rPr lang="en-US" sz="2400" dirty="0" err="1"/>
              <a:t>dụng</a:t>
            </a:r>
            <a:r>
              <a:rPr lang="en-US" sz="2400" dirty="0"/>
              <a:t> web server</a:t>
            </a:r>
          </a:p>
          <a:p>
            <a:r>
              <a:rPr lang="en-US" sz="2400" dirty="0"/>
              <a:t>NSD </a:t>
            </a:r>
            <a:r>
              <a:rPr lang="en-US" sz="2400" dirty="0" err="1"/>
              <a:t>có</a:t>
            </a:r>
            <a:r>
              <a:rPr lang="en-US" sz="2400" dirty="0"/>
              <a:t> </a:t>
            </a:r>
            <a:r>
              <a:rPr lang="en-US" sz="2400" dirty="0" err="1"/>
              <a:t>thể</a:t>
            </a:r>
            <a:r>
              <a:rPr lang="en-US" sz="2400" dirty="0"/>
              <a:t> </a:t>
            </a:r>
            <a:r>
              <a:rPr lang="en-US" sz="2400" dirty="0" err="1"/>
              <a:t>tạo</a:t>
            </a:r>
            <a:r>
              <a:rPr lang="en-US" sz="2400" dirty="0"/>
              <a:t> </a:t>
            </a:r>
            <a:r>
              <a:rPr lang="en-US" sz="2400" dirty="0" err="1"/>
              <a:t>nhóm</a:t>
            </a:r>
            <a:r>
              <a:rPr lang="en-US" sz="2400" dirty="0"/>
              <a:t> chat, chat </a:t>
            </a:r>
            <a:r>
              <a:rPr lang="en-US" sz="2400" dirty="0" err="1"/>
              <a:t>và</a:t>
            </a:r>
            <a:r>
              <a:rPr lang="en-US" sz="2400" dirty="0"/>
              <a:t> </a:t>
            </a:r>
            <a:r>
              <a:rPr lang="en-US" sz="2400" dirty="0" err="1"/>
              <a:t>gửi</a:t>
            </a:r>
            <a:r>
              <a:rPr lang="en-US" sz="2400" dirty="0"/>
              <a:t> </a:t>
            </a:r>
            <a:r>
              <a:rPr lang="en-US" sz="2400" dirty="0" err="1"/>
              <a:t>hình</a:t>
            </a:r>
            <a:r>
              <a:rPr lang="en-US" sz="2400" dirty="0"/>
              <a:t> </a:t>
            </a:r>
            <a:r>
              <a:rPr lang="en-US" sz="2400" dirty="0" err="1"/>
              <a:t>ảnh</a:t>
            </a:r>
            <a:r>
              <a:rPr lang="en-US" sz="2400" dirty="0"/>
              <a:t>, </a:t>
            </a:r>
            <a:r>
              <a:rPr lang="en-US" sz="2400" dirty="0" err="1"/>
              <a:t>gọi</a:t>
            </a:r>
            <a:r>
              <a:rPr lang="en-US" sz="2400" dirty="0"/>
              <a:t> video, </a:t>
            </a:r>
            <a:r>
              <a:rPr lang="en-US" sz="2400" dirty="0" err="1"/>
              <a:t>quản</a:t>
            </a:r>
            <a:r>
              <a:rPr lang="en-US" sz="2400" dirty="0"/>
              <a:t> </a:t>
            </a:r>
            <a:r>
              <a:rPr lang="en-US" sz="2400" dirty="0" err="1"/>
              <a:t>lý</a:t>
            </a:r>
            <a:r>
              <a:rPr lang="en-US" sz="2400" dirty="0"/>
              <a:t> </a:t>
            </a:r>
            <a:r>
              <a:rPr lang="en-US" sz="2400" dirty="0" err="1"/>
              <a:t>thành</a:t>
            </a:r>
            <a:r>
              <a:rPr lang="en-US" sz="2400" dirty="0"/>
              <a:t> </a:t>
            </a:r>
            <a:r>
              <a:rPr lang="en-US" sz="2400" dirty="0" err="1"/>
              <a:t>viên</a:t>
            </a:r>
            <a:r>
              <a:rPr lang="en-US" sz="2400" dirty="0"/>
              <a:t> </a:t>
            </a:r>
            <a:r>
              <a:rPr lang="en-US" sz="2400" dirty="0" err="1"/>
              <a:t>trong</a:t>
            </a:r>
            <a:r>
              <a:rPr lang="en-US" sz="2400" dirty="0"/>
              <a:t> </a:t>
            </a:r>
            <a:r>
              <a:rPr lang="en-US" sz="2400" dirty="0" err="1"/>
              <a:t>nhóm</a:t>
            </a:r>
            <a:r>
              <a:rPr lang="en-US" sz="2400" dirty="0"/>
              <a:t> chat, </a:t>
            </a:r>
            <a:r>
              <a:rPr lang="en-US" sz="2400" dirty="0" err="1"/>
              <a:t>chỉnh</a:t>
            </a:r>
            <a:r>
              <a:rPr lang="en-US" sz="2400" dirty="0"/>
              <a:t> </a:t>
            </a:r>
            <a:r>
              <a:rPr lang="en-US" sz="2400" dirty="0" err="1"/>
              <a:t>sửa</a:t>
            </a:r>
            <a:r>
              <a:rPr lang="en-US" sz="2400" dirty="0"/>
              <a:t> </a:t>
            </a:r>
            <a:r>
              <a:rPr lang="en-US" sz="2400" dirty="0" err="1"/>
              <a:t>thông</a:t>
            </a:r>
            <a:r>
              <a:rPr lang="en-US" sz="2400" dirty="0"/>
              <a:t> tin </a:t>
            </a:r>
            <a:r>
              <a:rPr lang="en-US" sz="2400" dirty="0" err="1"/>
              <a:t>cá</a:t>
            </a:r>
            <a:r>
              <a:rPr lang="en-US" sz="2400" dirty="0"/>
              <a:t> </a:t>
            </a:r>
            <a:r>
              <a:rPr lang="en-US" sz="2400" dirty="0" err="1"/>
              <a:t>nhân</a:t>
            </a:r>
            <a:r>
              <a:rPr lang="en-US" sz="2400" dirty="0"/>
              <a:t>, </a:t>
            </a:r>
            <a:r>
              <a:rPr lang="en-US" sz="2400" dirty="0" err="1"/>
              <a:t>xem</a:t>
            </a:r>
            <a:r>
              <a:rPr lang="en-US" sz="2400" dirty="0"/>
              <a:t> </a:t>
            </a:r>
            <a:r>
              <a:rPr lang="en-US" sz="2400" dirty="0" err="1"/>
              <a:t>thông</a:t>
            </a:r>
            <a:r>
              <a:rPr lang="en-US" sz="2400" dirty="0"/>
              <a:t> tin </a:t>
            </a:r>
            <a:r>
              <a:rPr lang="en-US" sz="2400" dirty="0" err="1"/>
              <a:t>công</a:t>
            </a:r>
            <a:r>
              <a:rPr lang="en-US" sz="2400" dirty="0"/>
              <a:t> </a:t>
            </a:r>
            <a:r>
              <a:rPr lang="en-US" sz="2400" dirty="0" err="1"/>
              <a:t>khai</a:t>
            </a:r>
            <a:r>
              <a:rPr lang="en-US" sz="2400" dirty="0"/>
              <a:t> </a:t>
            </a:r>
            <a:r>
              <a:rPr lang="en-US" sz="2400" dirty="0" err="1"/>
              <a:t>của</a:t>
            </a:r>
            <a:r>
              <a:rPr lang="en-US" sz="2400" dirty="0"/>
              <a:t> </a:t>
            </a:r>
            <a:r>
              <a:rPr lang="en-US" sz="2400" dirty="0" err="1"/>
              <a:t>người</a:t>
            </a:r>
            <a:r>
              <a:rPr lang="en-US" sz="2400" dirty="0"/>
              <a:t> </a:t>
            </a:r>
            <a:r>
              <a:rPr lang="en-US" sz="2400" dirty="0" err="1"/>
              <a:t>dùng</a:t>
            </a:r>
            <a:r>
              <a:rPr lang="en-US" sz="2400" dirty="0"/>
              <a:t> </a:t>
            </a:r>
            <a:r>
              <a:rPr lang="en-US" sz="2400" dirty="0" err="1"/>
              <a:t>khác</a:t>
            </a:r>
            <a:r>
              <a:rPr lang="en-US" sz="2400" dirty="0"/>
              <a:t>.</a:t>
            </a:r>
            <a:endParaRPr lang="en-US" sz="2400" dirty="0">
              <a:solidFill>
                <a:srgbClr val="FF0000"/>
              </a:solidFill>
            </a:endParaRPr>
          </a:p>
          <a:p>
            <a:pPr marL="0" indent="0">
              <a:buNone/>
            </a:pPr>
            <a:r>
              <a:rPr lang="en-US" dirty="0" err="1"/>
              <a:t>Hạn</a:t>
            </a:r>
            <a:r>
              <a:rPr lang="en-US" dirty="0"/>
              <a:t> </a:t>
            </a:r>
            <a:r>
              <a:rPr lang="en-US" dirty="0" err="1"/>
              <a:t>chế</a:t>
            </a:r>
            <a:endParaRPr lang="en-US" dirty="0"/>
          </a:p>
          <a:p>
            <a:r>
              <a:rPr lang="en-US" sz="2400" dirty="0" err="1"/>
              <a:t>Chưa</a:t>
            </a:r>
            <a:r>
              <a:rPr lang="en-US" sz="2400" dirty="0"/>
              <a:t> c</a:t>
            </a:r>
            <a:r>
              <a:rPr lang="vi-VN" sz="2400" dirty="0"/>
              <a:t>ho phép gọi điện video nhiều hơn 2 người.</a:t>
            </a:r>
            <a:endParaRPr lang="en-US" sz="2400" dirty="0"/>
          </a:p>
          <a:p>
            <a:r>
              <a:rPr lang="en-US" sz="2400" dirty="0" err="1"/>
              <a:t>Chưa</a:t>
            </a:r>
            <a:r>
              <a:rPr lang="en-US" sz="2400" dirty="0"/>
              <a:t> t</a:t>
            </a:r>
            <a:r>
              <a:rPr lang="vi-VN" sz="2400" dirty="0"/>
              <a:t>ìm kiếm lịch sử tin nhắn.</a:t>
            </a:r>
            <a:endParaRPr lang="en-US" sz="2400" dirty="0"/>
          </a:p>
          <a:p>
            <a:r>
              <a:rPr lang="en-US" sz="2400" dirty="0" err="1"/>
              <a:t>Mới</a:t>
            </a:r>
            <a:r>
              <a:rPr lang="en-US" sz="2400" dirty="0"/>
              <a:t> chia </a:t>
            </a:r>
            <a:r>
              <a:rPr lang="en-US" sz="2400" dirty="0" err="1"/>
              <a:t>sẻ</a:t>
            </a:r>
            <a:r>
              <a:rPr lang="en-US" sz="2400" dirty="0"/>
              <a:t> </a:t>
            </a:r>
            <a:r>
              <a:rPr lang="en-US" sz="2400" dirty="0" err="1"/>
              <a:t>được</a:t>
            </a:r>
            <a:r>
              <a:rPr lang="vi-VN" sz="2400" dirty="0"/>
              <a:t> trong phần tin nhắn.</a:t>
            </a:r>
            <a:endParaRPr lang="en-US" sz="2400" dirty="0"/>
          </a:p>
          <a:p>
            <a:r>
              <a:rPr lang="en-US" sz="2400" dirty="0" err="1"/>
              <a:t>Chưa</a:t>
            </a:r>
            <a:r>
              <a:rPr lang="en-US" sz="2400" dirty="0"/>
              <a:t> q</a:t>
            </a:r>
            <a:r>
              <a:rPr lang="vi-VN" sz="2400" dirty="0"/>
              <a:t>uét mã qrcode.</a:t>
            </a:r>
            <a:endParaRPr lang="en-US" sz="2400" dirty="0"/>
          </a:p>
          <a:p>
            <a:r>
              <a:rPr lang="en-US" sz="2400" dirty="0" err="1"/>
              <a:t>Chưa</a:t>
            </a:r>
            <a:r>
              <a:rPr lang="vi-VN" sz="2400" dirty="0"/>
              <a:t> đăng</a:t>
            </a:r>
            <a:r>
              <a:rPr lang="en-US" sz="2400" dirty="0"/>
              <a:t> </a:t>
            </a:r>
            <a:r>
              <a:rPr lang="en-US" sz="2400" dirty="0" err="1"/>
              <a:t>được</a:t>
            </a:r>
            <a:r>
              <a:rPr lang="vi-VN" sz="2400" dirty="0"/>
              <a:t> bài viết.</a:t>
            </a:r>
            <a:endParaRPr lang="en-VN" sz="2400" dirty="0"/>
          </a:p>
          <a:p>
            <a:pPr marL="0" indent="0">
              <a:buNone/>
            </a:pPr>
            <a:endParaRPr lang="en-US" dirty="0"/>
          </a:p>
        </p:txBody>
      </p:sp>
      <p:sp>
        <p:nvSpPr>
          <p:cNvPr id="3" name="Title 2"/>
          <p:cNvSpPr>
            <a:spLocks noGrp="1"/>
          </p:cNvSpPr>
          <p:nvPr>
            <p:ph type="title"/>
          </p:nvPr>
        </p:nvSpPr>
        <p:spPr/>
        <p:txBody>
          <a:bodyPr/>
          <a:lstStyle/>
          <a:p>
            <a:r>
              <a:rPr lang="en-US" dirty="0" err="1"/>
              <a:t>Kết</a:t>
            </a:r>
            <a:r>
              <a:rPr lang="en-US" dirty="0"/>
              <a:t> </a:t>
            </a:r>
            <a:r>
              <a:rPr lang="en-US" dirty="0" err="1"/>
              <a:t>luận</a:t>
            </a:r>
            <a:endParaRPr lang="en-US" dirty="0"/>
          </a:p>
        </p:txBody>
      </p:sp>
    </p:spTree>
    <p:extLst>
      <p:ext uri="{BB962C8B-B14F-4D97-AF65-F5344CB8AC3E}">
        <p14:creationId xmlns:p14="http://schemas.microsoft.com/office/powerpoint/2010/main" val="866099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6405DA-FB19-519C-C391-D03276906A15}"/>
              </a:ext>
            </a:extLst>
          </p:cNvPr>
          <p:cNvSpPr>
            <a:spLocks noGrp="1"/>
          </p:cNvSpPr>
          <p:nvPr>
            <p:ph sz="quarter" idx="10"/>
          </p:nvPr>
        </p:nvSpPr>
        <p:spPr>
          <a:xfrm>
            <a:off x="338736" y="1565471"/>
            <a:ext cx="11514528" cy="4909124"/>
          </a:xfrm>
        </p:spPr>
        <p:txBody>
          <a:bodyPr/>
          <a:lstStyle/>
          <a:p>
            <a:pPr marL="0" indent="0">
              <a:buNone/>
            </a:pPr>
            <a:r>
              <a:rPr lang="en-VN" dirty="0"/>
              <a:t>Hướng phát triển</a:t>
            </a:r>
            <a:endParaRPr lang="en-US" dirty="0"/>
          </a:p>
          <a:p>
            <a:r>
              <a:rPr lang="en-US" sz="2400" dirty="0"/>
              <a:t>C</a:t>
            </a:r>
            <a:r>
              <a:rPr lang="vi-VN" sz="2400" dirty="0"/>
              <a:t>ho phép gọi điện video nhiều hơn 2 người.</a:t>
            </a:r>
            <a:endParaRPr lang="en-US" sz="2400" dirty="0"/>
          </a:p>
          <a:p>
            <a:r>
              <a:rPr lang="en-US" sz="2400" dirty="0"/>
              <a:t>T</a:t>
            </a:r>
            <a:r>
              <a:rPr lang="vi-VN" sz="2400" dirty="0"/>
              <a:t>ìm kiếm lịch sử tin nhắn </a:t>
            </a:r>
            <a:endParaRPr lang="en-US" sz="2400" dirty="0"/>
          </a:p>
          <a:p>
            <a:r>
              <a:rPr lang="en-US" sz="2400" dirty="0"/>
              <a:t>C</a:t>
            </a:r>
            <a:r>
              <a:rPr lang="vi-VN" sz="2400" dirty="0"/>
              <a:t>hia sẻ được nhiều loại file trong phần tin nhắn.</a:t>
            </a:r>
            <a:endParaRPr lang="en-US" sz="2400" dirty="0"/>
          </a:p>
          <a:p>
            <a:r>
              <a:rPr lang="en-US" sz="2400" dirty="0"/>
              <a:t>Q</a:t>
            </a:r>
            <a:r>
              <a:rPr lang="vi-VN" sz="2400" dirty="0"/>
              <a:t>uét mã qrcode để kết bạn cũng như nhắn tin với nhau.</a:t>
            </a:r>
            <a:endParaRPr lang="en-US" sz="2400" dirty="0"/>
          </a:p>
          <a:p>
            <a:r>
              <a:rPr lang="en-US" sz="2400" dirty="0"/>
              <a:t>C</a:t>
            </a:r>
            <a:r>
              <a:rPr lang="vi-VN" sz="2400" dirty="0"/>
              <a:t>ho phép đăng bài viết.</a:t>
            </a:r>
            <a:endParaRPr lang="en-VN" sz="2400" dirty="0"/>
          </a:p>
        </p:txBody>
      </p:sp>
      <p:sp>
        <p:nvSpPr>
          <p:cNvPr id="3" name="Title 2">
            <a:extLst>
              <a:ext uri="{FF2B5EF4-FFF2-40B4-BE49-F238E27FC236}">
                <a16:creationId xmlns:a16="http://schemas.microsoft.com/office/drawing/2014/main" id="{32A1179D-3D17-9B3B-D2F3-A30541AE549C}"/>
              </a:ext>
            </a:extLst>
          </p:cNvPr>
          <p:cNvSpPr>
            <a:spLocks noGrp="1"/>
          </p:cNvSpPr>
          <p:nvPr>
            <p:ph type="title"/>
          </p:nvPr>
        </p:nvSpPr>
        <p:spPr/>
        <p:txBody>
          <a:bodyPr/>
          <a:lstStyle/>
          <a:p>
            <a:r>
              <a:rPr lang="en-US" dirty="0" err="1"/>
              <a:t>Kết</a:t>
            </a:r>
            <a:r>
              <a:rPr lang="en-US" dirty="0"/>
              <a:t> </a:t>
            </a:r>
            <a:r>
              <a:rPr lang="en-US" dirty="0" err="1"/>
              <a:t>luận</a:t>
            </a:r>
            <a:br>
              <a:rPr lang="en-US" dirty="0"/>
            </a:br>
            <a:br>
              <a:rPr lang="en-US" dirty="0"/>
            </a:br>
            <a:br>
              <a:rPr lang="en-US" dirty="0"/>
            </a:br>
            <a:br>
              <a:rPr lang="en-US" dirty="0"/>
            </a:br>
            <a:endParaRPr lang="en-VN" dirty="0"/>
          </a:p>
        </p:txBody>
      </p:sp>
    </p:spTree>
    <p:extLst>
      <p:ext uri="{BB962C8B-B14F-4D97-AF65-F5344CB8AC3E}">
        <p14:creationId xmlns:p14="http://schemas.microsoft.com/office/powerpoint/2010/main" val="3999160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A621509-997C-476D-938F-6C859768F96C}"/>
              </a:ext>
            </a:extLst>
          </p:cNvPr>
          <p:cNvSpPr txBox="1">
            <a:spLocks/>
          </p:cNvSpPr>
          <p:nvPr/>
        </p:nvSpPr>
        <p:spPr>
          <a:xfrm>
            <a:off x="5305414" y="2457696"/>
            <a:ext cx="6048048"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4000" dirty="0">
                <a:latin typeface="+mn-lt"/>
              </a:rPr>
              <a:t>Xin chân thành cảm ơn thầy cô và các bạn đã chú ý lắng nghe!</a:t>
            </a:r>
          </a:p>
          <a:p>
            <a:endParaRPr lang="vi-VN" sz="6000" dirty="0"/>
          </a:p>
        </p:txBody>
      </p:sp>
    </p:spTree>
    <p:extLst>
      <p:ext uri="{BB962C8B-B14F-4D97-AF65-F5344CB8AC3E}">
        <p14:creationId xmlns:p14="http://schemas.microsoft.com/office/powerpoint/2010/main" val="2858784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254653" y="1227008"/>
            <a:ext cx="11514528" cy="4133267"/>
          </a:xfrm>
        </p:spPr>
        <p:txBody>
          <a:bodyPr lIns="91440" tIns="45720" rIns="91440" bIns="45720" anchor="t"/>
          <a:lstStyle/>
          <a:p>
            <a:r>
              <a:rPr lang="en-US" dirty="0" err="1"/>
              <a:t>Xuất</a:t>
            </a:r>
            <a:r>
              <a:rPr lang="en-US" dirty="0"/>
              <a:t> </a:t>
            </a:r>
            <a:r>
              <a:rPr lang="en-US" dirty="0" err="1"/>
              <a:t>phát</a:t>
            </a:r>
            <a:r>
              <a:rPr lang="en-US" dirty="0"/>
              <a:t> </a:t>
            </a:r>
            <a:r>
              <a:rPr lang="en-US" dirty="0" err="1"/>
              <a:t>từ</a:t>
            </a:r>
            <a:r>
              <a:rPr lang="en-US" dirty="0"/>
              <a:t> </a:t>
            </a:r>
            <a:r>
              <a:rPr lang="en-US" dirty="0" err="1"/>
              <a:t>nhu</a:t>
            </a:r>
            <a:r>
              <a:rPr lang="en-US" dirty="0"/>
              <a:t> </a:t>
            </a:r>
            <a:r>
              <a:rPr lang="en-US" dirty="0" err="1"/>
              <a:t>cầu</a:t>
            </a:r>
            <a:r>
              <a:rPr lang="en-US" dirty="0"/>
              <a:t> </a:t>
            </a:r>
            <a:r>
              <a:rPr lang="en-US" dirty="0" err="1"/>
              <a:t>của</a:t>
            </a:r>
            <a:r>
              <a:rPr lang="en-US" dirty="0"/>
              <a:t> </a:t>
            </a:r>
            <a:r>
              <a:rPr lang="en-US" dirty="0" err="1"/>
              <a:t>công</a:t>
            </a:r>
            <a:r>
              <a:rPr lang="en-US" dirty="0"/>
              <a:t> ty </a:t>
            </a:r>
            <a:r>
              <a:rPr lang="en-US" dirty="0" err="1"/>
              <a:t>em</a:t>
            </a:r>
            <a:r>
              <a:rPr lang="en-US" dirty="0"/>
              <a:t> </a:t>
            </a:r>
            <a:r>
              <a:rPr lang="en-US" dirty="0" err="1"/>
              <a:t>đang</a:t>
            </a:r>
            <a:r>
              <a:rPr lang="en-US" dirty="0"/>
              <a:t> </a:t>
            </a:r>
            <a:r>
              <a:rPr lang="en-US" dirty="0" err="1"/>
              <a:t>làm</a:t>
            </a:r>
            <a:r>
              <a:rPr lang="en-US" dirty="0"/>
              <a:t> </a:t>
            </a:r>
            <a:r>
              <a:rPr lang="en-US" dirty="0" err="1"/>
              <a:t>việc</a:t>
            </a:r>
            <a:endParaRPr lang="en-US" dirty="0"/>
          </a:p>
          <a:p>
            <a:r>
              <a:rPr lang="en-US" dirty="0" err="1"/>
              <a:t>Cần</a:t>
            </a:r>
            <a:r>
              <a:rPr lang="en-US" dirty="0"/>
              <a:t> </a:t>
            </a:r>
            <a:r>
              <a:rPr lang="en-US" dirty="0" err="1"/>
              <a:t>một</a:t>
            </a:r>
            <a:r>
              <a:rPr lang="en-US" dirty="0"/>
              <a:t> </a:t>
            </a:r>
            <a:r>
              <a:rPr lang="en-US" dirty="0" err="1"/>
              <a:t>ứng</a:t>
            </a:r>
            <a:r>
              <a:rPr lang="en-US" dirty="0"/>
              <a:t> </a:t>
            </a:r>
            <a:r>
              <a:rPr lang="en-US" dirty="0" err="1"/>
              <a:t>dụng</a:t>
            </a:r>
            <a:r>
              <a:rPr lang="en-US" dirty="0"/>
              <a:t> </a:t>
            </a:r>
            <a:r>
              <a:rPr lang="en-US" dirty="0" err="1"/>
              <a:t>nhắn</a:t>
            </a:r>
            <a:r>
              <a:rPr lang="en-US" dirty="0"/>
              <a:t> tin </a:t>
            </a:r>
            <a:r>
              <a:rPr lang="en-US" dirty="0" err="1"/>
              <a:t>riêng</a:t>
            </a:r>
            <a:r>
              <a:rPr lang="en-US" dirty="0"/>
              <a:t> </a:t>
            </a:r>
            <a:r>
              <a:rPr lang="en-US" dirty="0" err="1"/>
              <a:t>để</a:t>
            </a:r>
            <a:r>
              <a:rPr lang="en-US" dirty="0"/>
              <a:t> </a:t>
            </a:r>
            <a:r>
              <a:rPr lang="en-US" dirty="0" err="1"/>
              <a:t>phục</a:t>
            </a:r>
            <a:r>
              <a:rPr lang="en-US" dirty="0"/>
              <a:t> </a:t>
            </a:r>
            <a:r>
              <a:rPr lang="en-US" dirty="0" err="1"/>
              <a:t>vụ</a:t>
            </a:r>
            <a:r>
              <a:rPr lang="en-US" dirty="0"/>
              <a:t> </a:t>
            </a:r>
            <a:r>
              <a:rPr lang="en-US" dirty="0" err="1"/>
              <a:t>trao</a:t>
            </a:r>
            <a:r>
              <a:rPr lang="en-US" dirty="0"/>
              <a:t> </a:t>
            </a:r>
            <a:r>
              <a:rPr lang="en-US" dirty="0" err="1"/>
              <a:t>đổi</a:t>
            </a:r>
            <a:r>
              <a:rPr lang="en-US" dirty="0"/>
              <a:t> </a:t>
            </a:r>
            <a:r>
              <a:rPr lang="en-US" dirty="0" err="1"/>
              <a:t>công</a:t>
            </a:r>
            <a:r>
              <a:rPr lang="en-US" dirty="0"/>
              <a:t> </a:t>
            </a:r>
            <a:r>
              <a:rPr lang="en-US" dirty="0" err="1"/>
              <a:t>việc</a:t>
            </a:r>
            <a:r>
              <a:rPr lang="en-US" dirty="0"/>
              <a:t> </a:t>
            </a:r>
            <a:r>
              <a:rPr lang="en-US" dirty="0" err="1"/>
              <a:t>gọi</a:t>
            </a:r>
            <a:r>
              <a:rPr lang="en-US" dirty="0"/>
              <a:t> video </a:t>
            </a:r>
            <a:r>
              <a:rPr lang="en-US" dirty="0" err="1"/>
              <a:t>trực</a:t>
            </a:r>
            <a:r>
              <a:rPr lang="en-US" dirty="0"/>
              <a:t> </a:t>
            </a:r>
            <a:r>
              <a:rPr lang="en-US" dirty="0" err="1"/>
              <a:t>tuyến</a:t>
            </a:r>
            <a:r>
              <a:rPr lang="en-US" dirty="0"/>
              <a:t> </a:t>
            </a:r>
            <a:r>
              <a:rPr lang="en-US" dirty="0" err="1"/>
              <a:t>và</a:t>
            </a:r>
            <a:r>
              <a:rPr lang="en-US" dirty="0"/>
              <a:t> </a:t>
            </a:r>
            <a:r>
              <a:rPr lang="en-US" dirty="0" err="1"/>
              <a:t>trao</a:t>
            </a:r>
            <a:r>
              <a:rPr lang="en-US" dirty="0"/>
              <a:t> </a:t>
            </a:r>
            <a:r>
              <a:rPr lang="en-US" dirty="0" err="1"/>
              <a:t>đổi</a:t>
            </a:r>
            <a:r>
              <a:rPr lang="en-US" dirty="0"/>
              <a:t> </a:t>
            </a:r>
            <a:r>
              <a:rPr lang="en-US" dirty="0" err="1"/>
              <a:t>tài</a:t>
            </a:r>
            <a:r>
              <a:rPr lang="en-US" dirty="0"/>
              <a:t> </a:t>
            </a:r>
            <a:r>
              <a:rPr lang="en-US" dirty="0" err="1"/>
              <a:t>liệu</a:t>
            </a:r>
            <a:r>
              <a:rPr lang="en-US" dirty="0"/>
              <a:t> </a:t>
            </a:r>
            <a:r>
              <a:rPr lang="en-US" dirty="0" err="1"/>
              <a:t>ảnh</a:t>
            </a:r>
            <a:r>
              <a:rPr lang="en-US" dirty="0"/>
              <a:t>. </a:t>
            </a:r>
          </a:p>
          <a:p>
            <a:r>
              <a:rPr lang="en-US" dirty="0" err="1"/>
              <a:t>Kinh</a:t>
            </a:r>
            <a:r>
              <a:rPr lang="en-US" dirty="0"/>
              <a:t> </a:t>
            </a:r>
            <a:r>
              <a:rPr lang="en-US" dirty="0" err="1"/>
              <a:t>nghiệm</a:t>
            </a:r>
            <a:r>
              <a:rPr lang="en-US" dirty="0"/>
              <a:t> </a:t>
            </a:r>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iOS </a:t>
            </a:r>
            <a:r>
              <a:rPr lang="en-US" dirty="0" err="1"/>
              <a:t>và</a:t>
            </a:r>
            <a:r>
              <a:rPr lang="en-US" dirty="0"/>
              <a:t> back-end, </a:t>
            </a:r>
          </a:p>
          <a:p>
            <a:r>
              <a:rPr lang="en-US" dirty="0">
                <a:sym typeface="Wingdings" panose="05000000000000000000" pitchFamily="2" charset="2"/>
              </a:rPr>
              <a:t> </a:t>
            </a:r>
            <a:r>
              <a:rPr lang="en-US" dirty="0" err="1"/>
              <a:t>Lựa</a:t>
            </a:r>
            <a:r>
              <a:rPr lang="en-US" dirty="0"/>
              <a:t> </a:t>
            </a:r>
            <a:r>
              <a:rPr lang="en-US" dirty="0" err="1"/>
              <a:t>chọn</a:t>
            </a:r>
            <a:r>
              <a:rPr lang="en-US" dirty="0"/>
              <a:t> </a:t>
            </a:r>
            <a:r>
              <a:rPr lang="en-US" dirty="0" err="1"/>
              <a:t>đề</a:t>
            </a:r>
            <a:r>
              <a:rPr lang="en-US" dirty="0"/>
              <a:t> </a:t>
            </a:r>
            <a:r>
              <a:rPr lang="en-US" dirty="0" err="1"/>
              <a:t>tài</a:t>
            </a:r>
            <a:r>
              <a:rPr lang="en-US" dirty="0"/>
              <a:t> “</a:t>
            </a:r>
            <a:r>
              <a:rPr lang="en-US" dirty="0" err="1"/>
              <a:t>Phần</a:t>
            </a:r>
            <a:r>
              <a:rPr lang="en-US" dirty="0"/>
              <a:t> </a:t>
            </a:r>
            <a:r>
              <a:rPr lang="en-US" dirty="0" err="1"/>
              <a:t>mềm</a:t>
            </a:r>
            <a:r>
              <a:rPr lang="en-US" dirty="0"/>
              <a:t> </a:t>
            </a:r>
            <a:r>
              <a:rPr lang="en-US" dirty="0" err="1"/>
              <a:t>nhắn</a:t>
            </a:r>
            <a:r>
              <a:rPr lang="en-US" dirty="0"/>
              <a:t> tin, </a:t>
            </a:r>
            <a:r>
              <a:rPr lang="en-US" dirty="0" err="1"/>
              <a:t>gọi</a:t>
            </a:r>
            <a:r>
              <a:rPr lang="en-US" dirty="0"/>
              <a:t> </a:t>
            </a:r>
            <a:r>
              <a:rPr lang="en-US" dirty="0" err="1"/>
              <a:t>điện</a:t>
            </a:r>
            <a:r>
              <a:rPr lang="en-US" dirty="0"/>
              <a:t> video </a:t>
            </a:r>
            <a:r>
              <a:rPr lang="en-US" dirty="0" err="1"/>
              <a:t>trực</a:t>
            </a:r>
            <a:r>
              <a:rPr lang="en-US" dirty="0"/>
              <a:t> </a:t>
            </a:r>
            <a:r>
              <a:rPr lang="en-US" dirty="0" err="1"/>
              <a:t>tuyến</a:t>
            </a:r>
            <a:r>
              <a:rPr lang="en-US" dirty="0"/>
              <a:t>”</a:t>
            </a:r>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Giới</a:t>
            </a:r>
            <a:r>
              <a:rPr lang="en-US" dirty="0">
                <a:latin typeface="Lato"/>
                <a:ea typeface="Lato"/>
                <a:cs typeface="Lato"/>
              </a:rPr>
              <a:t> </a:t>
            </a:r>
            <a:r>
              <a:rPr lang="en-US" dirty="0" err="1">
                <a:latin typeface="Lato"/>
                <a:ea typeface="Lato"/>
                <a:cs typeface="Lato"/>
              </a:rPr>
              <a:t>thiệu</a:t>
            </a:r>
            <a:r>
              <a:rPr lang="en-US" dirty="0">
                <a:latin typeface="Lato"/>
                <a:ea typeface="Lato"/>
                <a:cs typeface="Lato"/>
              </a:rPr>
              <a:t> </a:t>
            </a:r>
            <a:r>
              <a:rPr lang="en-US" dirty="0" err="1">
                <a:latin typeface="Lato"/>
                <a:ea typeface="Lato"/>
                <a:cs typeface="Lato"/>
              </a:rPr>
              <a:t>đề</a:t>
            </a:r>
            <a:r>
              <a:rPr lang="en-US" dirty="0">
                <a:latin typeface="Lato"/>
                <a:ea typeface="Lato"/>
                <a:cs typeface="Lato"/>
              </a:rPr>
              <a:t> </a:t>
            </a:r>
            <a:r>
              <a:rPr lang="en-US" dirty="0" err="1">
                <a:latin typeface="Lato"/>
                <a:ea typeface="Lato"/>
                <a:cs typeface="Lato"/>
              </a:rPr>
              <a:t>tài</a:t>
            </a:r>
            <a:endParaRPr lang="en-US" dirty="0"/>
          </a:p>
        </p:txBody>
      </p:sp>
    </p:spTree>
    <p:extLst>
      <p:ext uri="{BB962C8B-B14F-4D97-AF65-F5344CB8AC3E}">
        <p14:creationId xmlns:p14="http://schemas.microsoft.com/office/powerpoint/2010/main" val="324097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p:txBody>
          <a:bodyPr lIns="91440" tIns="45720" rIns="91440" bIns="45720" anchor="t"/>
          <a:lstStyle/>
          <a:p>
            <a:r>
              <a:rPr lang="vi-VN" dirty="0">
                <a:latin typeface="Lato"/>
                <a:ea typeface="Lato"/>
                <a:cs typeface="Lato"/>
              </a:rPr>
              <a:t>Mục tiêu đáp ứng được các chức năng cơ bản của việc trao đổi thông tin hàng ngày giữa các nhân sự trong một doanh nghiệp.</a:t>
            </a:r>
            <a:endParaRPr lang="en-US" dirty="0">
              <a:latin typeface="Lato"/>
              <a:ea typeface="Lato"/>
              <a:cs typeface="Lato"/>
            </a:endParaRPr>
          </a:p>
          <a:p>
            <a:r>
              <a:rPr lang="en-US" dirty="0" err="1">
                <a:latin typeface="Lato"/>
                <a:ea typeface="Lato"/>
                <a:cs typeface="Lato"/>
              </a:rPr>
              <a:t>Cần</a:t>
            </a:r>
            <a:r>
              <a:rPr lang="en-US" dirty="0">
                <a:latin typeface="Lato"/>
                <a:ea typeface="Lato"/>
                <a:cs typeface="Lato"/>
              </a:rPr>
              <a:t> </a:t>
            </a:r>
            <a:r>
              <a:rPr lang="en-US" dirty="0" err="1">
                <a:latin typeface="Lato"/>
                <a:ea typeface="Lato"/>
                <a:cs typeface="Lato"/>
              </a:rPr>
              <a:t>có</a:t>
            </a:r>
            <a:r>
              <a:rPr lang="en-US" dirty="0">
                <a:latin typeface="Lato"/>
                <a:ea typeface="Lato"/>
                <a:cs typeface="Lato"/>
              </a:rPr>
              <a:t> </a:t>
            </a:r>
            <a:r>
              <a:rPr lang="en-US" dirty="0" err="1">
                <a:latin typeface="Lato"/>
                <a:ea typeface="Lato"/>
                <a:cs typeface="Lato"/>
              </a:rPr>
              <a:t>các</a:t>
            </a:r>
            <a:r>
              <a:rPr lang="en-US" dirty="0">
                <a:latin typeface="Lato"/>
                <a:ea typeface="Lato"/>
                <a:cs typeface="Lato"/>
              </a:rPr>
              <a:t> </a:t>
            </a:r>
            <a:r>
              <a:rPr lang="en-US" dirty="0" err="1">
                <a:latin typeface="Lato"/>
                <a:ea typeface="Lato"/>
                <a:cs typeface="Lato"/>
              </a:rPr>
              <a:t>chức</a:t>
            </a:r>
            <a:r>
              <a:rPr lang="en-US" dirty="0">
                <a:latin typeface="Lato"/>
                <a:ea typeface="Lato"/>
                <a:cs typeface="Lato"/>
              </a:rPr>
              <a:t> </a:t>
            </a:r>
            <a:r>
              <a:rPr lang="en-US" dirty="0" err="1">
                <a:latin typeface="Lato"/>
                <a:ea typeface="Lato"/>
                <a:cs typeface="Lato"/>
              </a:rPr>
              <a:t>năng</a:t>
            </a:r>
            <a:r>
              <a:rPr lang="en-US" dirty="0">
                <a:latin typeface="Lato"/>
                <a:ea typeface="Lato"/>
                <a:cs typeface="Lato"/>
              </a:rPr>
              <a:t> </a:t>
            </a:r>
            <a:r>
              <a:rPr lang="en-US" dirty="0" err="1">
                <a:latin typeface="Lato"/>
                <a:ea typeface="Lato"/>
                <a:cs typeface="Lato"/>
              </a:rPr>
              <a:t>về</a:t>
            </a:r>
            <a:r>
              <a:rPr lang="en-US" dirty="0">
                <a:latin typeface="Lato"/>
                <a:ea typeface="Lato"/>
                <a:cs typeface="Lato"/>
              </a:rPr>
              <a:t> </a:t>
            </a:r>
            <a:r>
              <a:rPr lang="en-US" dirty="0" err="1">
                <a:latin typeface="Lato"/>
                <a:ea typeface="Lato"/>
                <a:cs typeface="Lato"/>
              </a:rPr>
              <a:t>phía</a:t>
            </a:r>
            <a:r>
              <a:rPr lang="en-US" dirty="0">
                <a:latin typeface="Lato"/>
                <a:ea typeface="Lato"/>
                <a:cs typeface="Lato"/>
              </a:rPr>
              <a:t> NSD </a:t>
            </a:r>
            <a:r>
              <a:rPr lang="en-US" dirty="0" err="1">
                <a:latin typeface="Lato"/>
                <a:ea typeface="Lato"/>
                <a:cs typeface="Lato"/>
              </a:rPr>
              <a:t>bao</a:t>
            </a:r>
            <a:r>
              <a:rPr lang="en-US" dirty="0">
                <a:latin typeface="Lato"/>
                <a:ea typeface="Lato"/>
                <a:cs typeface="Lato"/>
              </a:rPr>
              <a:t> </a:t>
            </a:r>
            <a:r>
              <a:rPr lang="en-US" dirty="0" err="1">
                <a:latin typeface="Lato"/>
                <a:ea typeface="Lato"/>
                <a:cs typeface="Lato"/>
              </a:rPr>
              <a:t>gồm</a:t>
            </a:r>
            <a:r>
              <a:rPr lang="en-US" dirty="0">
                <a:latin typeface="Lato"/>
                <a:ea typeface="Lato"/>
                <a:cs typeface="Lato"/>
              </a:rPr>
              <a:t>: </a:t>
            </a:r>
          </a:p>
          <a:p>
            <a:pPr lvl="1"/>
            <a:r>
              <a:rPr lang="en-US" dirty="0" err="1">
                <a:latin typeface="Lato"/>
                <a:ea typeface="Lato"/>
                <a:cs typeface="Lato"/>
              </a:rPr>
              <a:t>Tạo</a:t>
            </a:r>
            <a:r>
              <a:rPr lang="en-US" dirty="0">
                <a:latin typeface="Lato"/>
                <a:ea typeface="Lato"/>
                <a:cs typeface="Lato"/>
              </a:rPr>
              <a:t> </a:t>
            </a:r>
            <a:r>
              <a:rPr lang="en-US" dirty="0" err="1">
                <a:latin typeface="Lato"/>
                <a:ea typeface="Lato"/>
                <a:cs typeface="Lato"/>
              </a:rPr>
              <a:t>tài</a:t>
            </a:r>
            <a:r>
              <a:rPr lang="en-US" dirty="0">
                <a:latin typeface="Lato"/>
                <a:ea typeface="Lato"/>
                <a:cs typeface="Lato"/>
              </a:rPr>
              <a:t> </a:t>
            </a:r>
            <a:r>
              <a:rPr lang="en-US" dirty="0" err="1">
                <a:latin typeface="Lato"/>
                <a:ea typeface="Lato"/>
                <a:cs typeface="Lato"/>
              </a:rPr>
              <a:t>khoản</a:t>
            </a:r>
            <a:r>
              <a:rPr lang="en-US" dirty="0">
                <a:latin typeface="Lato"/>
                <a:ea typeface="Lato"/>
                <a:cs typeface="Lato"/>
              </a:rPr>
              <a:t>, </a:t>
            </a:r>
            <a:r>
              <a:rPr lang="en-US" dirty="0" err="1">
                <a:latin typeface="Lato"/>
                <a:ea typeface="Lato"/>
                <a:cs typeface="Lato"/>
              </a:rPr>
              <a:t>chỉnh</a:t>
            </a:r>
            <a:r>
              <a:rPr lang="en-US" dirty="0">
                <a:latin typeface="Lato"/>
                <a:ea typeface="Lato"/>
                <a:cs typeface="Lato"/>
              </a:rPr>
              <a:t> </a:t>
            </a:r>
            <a:r>
              <a:rPr lang="en-US" dirty="0" err="1">
                <a:latin typeface="Lato"/>
                <a:ea typeface="Lato"/>
                <a:cs typeface="Lato"/>
              </a:rPr>
              <a:t>sửa</a:t>
            </a:r>
            <a:r>
              <a:rPr lang="en-US" dirty="0">
                <a:latin typeface="Lato"/>
                <a:ea typeface="Lato"/>
                <a:cs typeface="Lato"/>
              </a:rPr>
              <a:t> </a:t>
            </a:r>
            <a:r>
              <a:rPr lang="en-US" dirty="0" err="1">
                <a:latin typeface="Lato"/>
                <a:ea typeface="Lato"/>
                <a:cs typeface="Lato"/>
              </a:rPr>
              <a:t>thông</a:t>
            </a:r>
            <a:r>
              <a:rPr lang="en-US" dirty="0">
                <a:latin typeface="Lato"/>
                <a:ea typeface="Lato"/>
                <a:cs typeface="Lato"/>
              </a:rPr>
              <a:t> tin </a:t>
            </a:r>
            <a:r>
              <a:rPr lang="en-US" dirty="0" err="1">
                <a:latin typeface="Lato"/>
                <a:ea typeface="Lato"/>
                <a:cs typeface="Lato"/>
              </a:rPr>
              <a:t>cá</a:t>
            </a:r>
            <a:r>
              <a:rPr lang="en-US" dirty="0">
                <a:latin typeface="Lato"/>
                <a:ea typeface="Lato"/>
                <a:cs typeface="Lato"/>
              </a:rPr>
              <a:t> </a:t>
            </a:r>
            <a:r>
              <a:rPr lang="en-US" dirty="0" err="1">
                <a:latin typeface="Lato"/>
                <a:ea typeface="Lato"/>
                <a:cs typeface="Lato"/>
              </a:rPr>
              <a:t>nhân</a:t>
            </a:r>
            <a:r>
              <a:rPr lang="en-US" dirty="0">
                <a:latin typeface="Lato"/>
                <a:ea typeface="Lato"/>
                <a:cs typeface="Lato"/>
              </a:rPr>
              <a:t>.</a:t>
            </a:r>
          </a:p>
          <a:p>
            <a:pPr lvl="1"/>
            <a:r>
              <a:rPr lang="en-US" dirty="0" err="1">
                <a:latin typeface="Lato"/>
                <a:ea typeface="Lato"/>
                <a:cs typeface="Lato"/>
              </a:rPr>
              <a:t>Nhắn</a:t>
            </a:r>
            <a:r>
              <a:rPr lang="en-US" dirty="0">
                <a:latin typeface="Lato"/>
                <a:ea typeface="Lato"/>
                <a:cs typeface="Lato"/>
              </a:rPr>
              <a:t> tin, </a:t>
            </a:r>
            <a:r>
              <a:rPr lang="en-US" dirty="0" err="1">
                <a:latin typeface="Lato"/>
                <a:ea typeface="Lato"/>
                <a:cs typeface="Lato"/>
              </a:rPr>
              <a:t>trao</a:t>
            </a:r>
            <a:r>
              <a:rPr lang="en-US" dirty="0">
                <a:latin typeface="Lato"/>
                <a:ea typeface="Lato"/>
                <a:cs typeface="Lato"/>
              </a:rPr>
              <a:t> </a:t>
            </a:r>
            <a:r>
              <a:rPr lang="en-US" dirty="0" err="1">
                <a:latin typeface="Lato"/>
                <a:ea typeface="Lato"/>
                <a:cs typeface="Lato"/>
              </a:rPr>
              <a:t>đổi</a:t>
            </a:r>
            <a:r>
              <a:rPr lang="en-US" dirty="0">
                <a:latin typeface="Lato"/>
                <a:ea typeface="Lato"/>
                <a:cs typeface="Lato"/>
              </a:rPr>
              <a:t> </a:t>
            </a:r>
            <a:r>
              <a:rPr lang="en-US" dirty="0" err="1">
                <a:latin typeface="Lato"/>
                <a:ea typeface="Lato"/>
                <a:cs typeface="Lato"/>
              </a:rPr>
              <a:t>ảnh</a:t>
            </a:r>
            <a:r>
              <a:rPr lang="en-US" dirty="0">
                <a:latin typeface="Lato"/>
                <a:ea typeface="Lato"/>
                <a:cs typeface="Lato"/>
              </a:rPr>
              <a:t>, </a:t>
            </a:r>
            <a:r>
              <a:rPr lang="en-US" dirty="0" err="1">
                <a:latin typeface="Lato"/>
                <a:ea typeface="Lato"/>
                <a:cs typeface="Lato"/>
              </a:rPr>
              <a:t>gọi</a:t>
            </a:r>
            <a:r>
              <a:rPr lang="en-US" dirty="0">
                <a:latin typeface="Lato"/>
                <a:ea typeface="Lato"/>
                <a:cs typeface="Lato"/>
              </a:rPr>
              <a:t> video, </a:t>
            </a:r>
            <a:r>
              <a:rPr lang="en-US" dirty="0" err="1">
                <a:latin typeface="Lato"/>
                <a:ea typeface="Lato"/>
                <a:cs typeface="Lato"/>
              </a:rPr>
              <a:t>quản</a:t>
            </a:r>
            <a:r>
              <a:rPr lang="en-US" dirty="0">
                <a:latin typeface="Lato"/>
                <a:ea typeface="Lato"/>
                <a:cs typeface="Lato"/>
              </a:rPr>
              <a:t> </a:t>
            </a:r>
            <a:r>
              <a:rPr lang="en-US" dirty="0" err="1">
                <a:latin typeface="Lato"/>
                <a:ea typeface="Lato"/>
                <a:cs typeface="Lato"/>
              </a:rPr>
              <a:t>lý</a:t>
            </a:r>
            <a:r>
              <a:rPr lang="en-US" dirty="0">
                <a:latin typeface="Lato"/>
                <a:ea typeface="Lato"/>
                <a:cs typeface="Lato"/>
              </a:rPr>
              <a:t> </a:t>
            </a:r>
            <a:r>
              <a:rPr lang="en-US" dirty="0" err="1">
                <a:latin typeface="Lato"/>
                <a:ea typeface="Lato"/>
                <a:cs typeface="Lato"/>
              </a:rPr>
              <a:t>nhóm</a:t>
            </a:r>
            <a:r>
              <a:rPr lang="en-US" dirty="0">
                <a:latin typeface="Lato"/>
                <a:ea typeface="Lato"/>
                <a:cs typeface="Lato"/>
              </a:rPr>
              <a:t> chat.</a:t>
            </a:r>
          </a:p>
          <a:p>
            <a:pPr marL="0" indent="0">
              <a:buNone/>
            </a:pPr>
            <a:endParaRPr lang="en-US" dirty="0">
              <a:latin typeface="Lato"/>
              <a:ea typeface="Lato"/>
              <a:cs typeface="Lato"/>
            </a:endParaRPr>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Giới</a:t>
            </a:r>
            <a:r>
              <a:rPr lang="en-US" dirty="0">
                <a:latin typeface="Lato"/>
                <a:ea typeface="Lato"/>
                <a:cs typeface="Lato"/>
              </a:rPr>
              <a:t> </a:t>
            </a:r>
            <a:r>
              <a:rPr lang="en-US" dirty="0" err="1">
                <a:latin typeface="Lato"/>
                <a:ea typeface="Lato"/>
                <a:cs typeface="Lato"/>
              </a:rPr>
              <a:t>thiệu</a:t>
            </a:r>
            <a:r>
              <a:rPr lang="en-US" dirty="0">
                <a:latin typeface="Lato"/>
                <a:ea typeface="Lato"/>
                <a:cs typeface="Lato"/>
              </a:rPr>
              <a:t> </a:t>
            </a:r>
            <a:r>
              <a:rPr lang="en-US" dirty="0" err="1">
                <a:latin typeface="Lato"/>
                <a:ea typeface="Lato"/>
                <a:cs typeface="Lato"/>
              </a:rPr>
              <a:t>đề</a:t>
            </a:r>
            <a:r>
              <a:rPr lang="en-US" dirty="0">
                <a:latin typeface="Lato"/>
                <a:ea typeface="Lato"/>
                <a:cs typeface="Lato"/>
              </a:rPr>
              <a:t> </a:t>
            </a:r>
            <a:r>
              <a:rPr lang="en-US" dirty="0" err="1">
                <a:latin typeface="Lato"/>
                <a:ea typeface="Lato"/>
                <a:cs typeface="Lato"/>
              </a:rPr>
              <a:t>tài</a:t>
            </a:r>
            <a:endParaRPr lang="en-US" dirty="0"/>
          </a:p>
        </p:txBody>
      </p:sp>
    </p:spTree>
    <p:extLst>
      <p:ext uri="{BB962C8B-B14F-4D97-AF65-F5344CB8AC3E}">
        <p14:creationId xmlns:p14="http://schemas.microsoft.com/office/powerpoint/2010/main" val="3366824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3AF355F9-E07F-4ABA-9F9D-3C164729E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5" name="Title 6">
            <a:extLst>
              <a:ext uri="{FF2B5EF4-FFF2-40B4-BE49-F238E27FC236}">
                <a16:creationId xmlns:a16="http://schemas.microsoft.com/office/drawing/2014/main" id="{F608F88D-83FE-4CE0-BF33-FEDC84134035}"/>
              </a:ext>
            </a:extLst>
          </p:cNvPr>
          <p:cNvSpPr txBox="1">
            <a:spLocks/>
          </p:cNvSpPr>
          <p:nvPr/>
        </p:nvSpPr>
        <p:spPr>
          <a:xfrm>
            <a:off x="386634" y="3365399"/>
            <a:ext cx="8673442"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a:p>
          <a:p>
            <a:endParaRPr lang="en-US" sz="2800" b="0"/>
          </a:p>
          <a:p>
            <a:endParaRPr lang="en-US" sz="2800" b="0"/>
          </a:p>
          <a:p>
            <a:endParaRPr lang="en-US" sz="2800" b="0" err="1"/>
          </a:p>
          <a:p>
            <a:endParaRPr lang="en-US" sz="2800" b="0"/>
          </a:p>
        </p:txBody>
      </p:sp>
      <p:sp>
        <p:nvSpPr>
          <p:cNvPr id="2" name="Title 6">
            <a:extLst>
              <a:ext uri="{FF2B5EF4-FFF2-40B4-BE49-F238E27FC236}">
                <a16:creationId xmlns:a16="http://schemas.microsoft.com/office/drawing/2014/main" id="{5328648E-DE62-561B-3AC8-62A6B13CD24C}"/>
              </a:ext>
            </a:extLst>
          </p:cNvPr>
          <p:cNvSpPr txBox="1">
            <a:spLocks/>
          </p:cNvSpPr>
          <p:nvPr/>
        </p:nvSpPr>
        <p:spPr>
          <a:xfrm>
            <a:off x="2005782" y="2596139"/>
            <a:ext cx="7805484" cy="1665722"/>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err="1"/>
              <a:t>Khảo</a:t>
            </a:r>
            <a:r>
              <a:rPr lang="en-US" sz="6000" dirty="0"/>
              <a:t> </a:t>
            </a:r>
            <a:r>
              <a:rPr lang="en-US" sz="6000" dirty="0" err="1"/>
              <a:t>sát</a:t>
            </a:r>
            <a:r>
              <a:rPr lang="en-US" sz="6000" dirty="0"/>
              <a:t> </a:t>
            </a:r>
            <a:r>
              <a:rPr lang="en-US" sz="6000" dirty="0" err="1"/>
              <a:t>và</a:t>
            </a:r>
            <a:r>
              <a:rPr lang="en-US" sz="6000" dirty="0"/>
              <a:t>  </a:t>
            </a:r>
            <a:r>
              <a:rPr lang="en-US" sz="6000" dirty="0" err="1"/>
              <a:t>phân</a:t>
            </a:r>
            <a:r>
              <a:rPr lang="en-US" sz="6000" dirty="0"/>
              <a:t> </a:t>
            </a:r>
            <a:r>
              <a:rPr lang="en-US" sz="6000" dirty="0" err="1"/>
              <a:t>tích</a:t>
            </a:r>
            <a:r>
              <a:rPr lang="en-US" sz="6000" dirty="0"/>
              <a:t> </a:t>
            </a:r>
            <a:r>
              <a:rPr lang="en-US" sz="6000" dirty="0" err="1"/>
              <a:t>yêu</a:t>
            </a:r>
            <a:r>
              <a:rPr lang="en-US" sz="6000" dirty="0"/>
              <a:t> </a:t>
            </a:r>
            <a:r>
              <a:rPr lang="en-US" sz="6000" dirty="0" err="1"/>
              <a:t>cầu</a:t>
            </a:r>
            <a:endParaRPr lang="en-US" sz="6000" dirty="0"/>
          </a:p>
        </p:txBody>
      </p:sp>
    </p:spTree>
    <p:extLst>
      <p:ext uri="{BB962C8B-B14F-4D97-AF65-F5344CB8AC3E}">
        <p14:creationId xmlns:p14="http://schemas.microsoft.com/office/powerpoint/2010/main" val="157002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254653" y="1227008"/>
            <a:ext cx="11514528" cy="4133267"/>
          </a:xfrm>
        </p:spPr>
        <p:txBody>
          <a:bodyPr lIns="91440" tIns="45720" rIns="91440" bIns="45720" anchor="t"/>
          <a:lstStyle/>
          <a:p>
            <a:pPr marL="0" indent="0">
              <a:buNone/>
            </a:pPr>
            <a:r>
              <a:rPr lang="en-US" dirty="0"/>
              <a:t>   </a:t>
            </a:r>
            <a:r>
              <a:rPr lang="en-US" dirty="0" err="1"/>
              <a:t>Đầu</a:t>
            </a:r>
            <a:r>
              <a:rPr lang="en-US" dirty="0"/>
              <a:t> </a:t>
            </a:r>
            <a:r>
              <a:rPr lang="en-US" dirty="0" err="1"/>
              <a:t>tiên</a:t>
            </a:r>
            <a:r>
              <a:rPr lang="en-US" dirty="0"/>
              <a:t> </a:t>
            </a:r>
            <a:r>
              <a:rPr lang="en-US" dirty="0" err="1"/>
              <a:t>em</a:t>
            </a:r>
            <a:r>
              <a:rPr lang="en-US" dirty="0"/>
              <a:t> </a:t>
            </a:r>
            <a:r>
              <a:rPr lang="en-US" dirty="0" err="1"/>
              <a:t>khảo</a:t>
            </a:r>
            <a:r>
              <a:rPr lang="en-US" dirty="0"/>
              <a:t> </a:t>
            </a:r>
            <a:r>
              <a:rPr lang="en-US" dirty="0" err="1"/>
              <a:t>sát</a:t>
            </a:r>
            <a:r>
              <a:rPr lang="en-US" dirty="0"/>
              <a:t> 3 </a:t>
            </a:r>
            <a:r>
              <a:rPr lang="en-US" dirty="0" err="1"/>
              <a:t>ứng</a:t>
            </a:r>
            <a:r>
              <a:rPr lang="en-US" dirty="0"/>
              <a:t> </a:t>
            </a:r>
            <a:r>
              <a:rPr lang="en-US" dirty="0" err="1"/>
              <a:t>dụng</a:t>
            </a:r>
            <a:r>
              <a:rPr lang="en-US" dirty="0"/>
              <a:t> </a:t>
            </a:r>
            <a:r>
              <a:rPr lang="en-US" dirty="0" err="1"/>
              <a:t>nhắn</a:t>
            </a:r>
            <a:r>
              <a:rPr lang="en-US" dirty="0"/>
              <a:t> tin </a:t>
            </a:r>
            <a:r>
              <a:rPr lang="en-US" dirty="0" err="1"/>
              <a:t>trên</a:t>
            </a:r>
            <a:r>
              <a:rPr lang="en-US" dirty="0"/>
              <a:t> iOS </a:t>
            </a:r>
            <a:r>
              <a:rPr lang="en-US" dirty="0" err="1"/>
              <a:t>phổ</a:t>
            </a:r>
            <a:r>
              <a:rPr lang="en-US" dirty="0"/>
              <a:t> </a:t>
            </a:r>
            <a:r>
              <a:rPr lang="en-US" dirty="0" err="1"/>
              <a:t>biến</a:t>
            </a:r>
            <a:r>
              <a:rPr lang="en-US" dirty="0"/>
              <a:t> </a:t>
            </a:r>
            <a:r>
              <a:rPr lang="en-US" dirty="0" err="1"/>
              <a:t>hiện</a:t>
            </a:r>
            <a:r>
              <a:rPr lang="en-US" dirty="0"/>
              <a:t> nay bao </a:t>
            </a:r>
            <a:r>
              <a:rPr lang="en-US" dirty="0" err="1"/>
              <a:t>gồm</a:t>
            </a:r>
            <a:r>
              <a:rPr lang="en-US" dirty="0"/>
              <a:t>: Telegram, FB Messenger, </a:t>
            </a:r>
            <a:r>
              <a:rPr lang="en-US" dirty="0" err="1"/>
              <a:t>Zalo</a:t>
            </a:r>
            <a:r>
              <a:rPr lang="en-US" dirty="0"/>
              <a:t>.</a:t>
            </a:r>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graphicFrame>
        <p:nvGraphicFramePr>
          <p:cNvPr id="3" name="Table 3">
            <a:extLst>
              <a:ext uri="{FF2B5EF4-FFF2-40B4-BE49-F238E27FC236}">
                <a16:creationId xmlns:a16="http://schemas.microsoft.com/office/drawing/2014/main" id="{9FFE6EF6-F306-EDEF-DFCB-EA7ED08447EC}"/>
              </a:ext>
            </a:extLst>
          </p:cNvPr>
          <p:cNvGraphicFramePr>
            <a:graphicFrameLocks noGrp="1"/>
          </p:cNvGraphicFramePr>
          <p:nvPr>
            <p:extLst>
              <p:ext uri="{D42A27DB-BD31-4B8C-83A1-F6EECF244321}">
                <p14:modId xmlns:p14="http://schemas.microsoft.com/office/powerpoint/2010/main" val="4065016584"/>
              </p:ext>
            </p:extLst>
          </p:nvPr>
        </p:nvGraphicFramePr>
        <p:xfrm>
          <a:off x="1152279" y="2561505"/>
          <a:ext cx="9719276" cy="3440853"/>
        </p:xfrm>
        <a:graphic>
          <a:graphicData uri="http://schemas.openxmlformats.org/drawingml/2006/table">
            <a:tbl>
              <a:tblPr firstRow="1" bandRow="1">
                <a:tableStyleId>{5C22544A-7EE6-4342-B048-85BDC9FD1C3A}</a:tableStyleId>
              </a:tblPr>
              <a:tblGrid>
                <a:gridCol w="2604175">
                  <a:extLst>
                    <a:ext uri="{9D8B030D-6E8A-4147-A177-3AD203B41FA5}">
                      <a16:colId xmlns:a16="http://schemas.microsoft.com/office/drawing/2014/main" val="4120237453"/>
                    </a:ext>
                  </a:extLst>
                </a:gridCol>
                <a:gridCol w="2323070">
                  <a:extLst>
                    <a:ext uri="{9D8B030D-6E8A-4147-A177-3AD203B41FA5}">
                      <a16:colId xmlns:a16="http://schemas.microsoft.com/office/drawing/2014/main" val="496364668"/>
                    </a:ext>
                  </a:extLst>
                </a:gridCol>
                <a:gridCol w="2397211">
                  <a:extLst>
                    <a:ext uri="{9D8B030D-6E8A-4147-A177-3AD203B41FA5}">
                      <a16:colId xmlns:a16="http://schemas.microsoft.com/office/drawing/2014/main" val="1715073019"/>
                    </a:ext>
                  </a:extLst>
                </a:gridCol>
                <a:gridCol w="2394820">
                  <a:extLst>
                    <a:ext uri="{9D8B030D-6E8A-4147-A177-3AD203B41FA5}">
                      <a16:colId xmlns:a16="http://schemas.microsoft.com/office/drawing/2014/main" val="945284718"/>
                    </a:ext>
                  </a:extLst>
                </a:gridCol>
              </a:tblGrid>
              <a:tr h="505023">
                <a:tc>
                  <a:txBody>
                    <a:bodyPr/>
                    <a:lstStyle/>
                    <a:p>
                      <a:pPr algn="ctr"/>
                      <a:r>
                        <a:rPr lang="en-VN" dirty="0">
                          <a:latin typeface="Arial" panose="020B0604020202020204" pitchFamily="34" charset="0"/>
                          <a:cs typeface="Arial" panose="020B0604020202020204" pitchFamily="34" charset="0"/>
                        </a:rPr>
                        <a:t>Tiêu chí</a:t>
                      </a:r>
                    </a:p>
                  </a:txBody>
                  <a:tcPr/>
                </a:tc>
                <a:tc>
                  <a:txBody>
                    <a:bodyPr/>
                    <a:lstStyle/>
                    <a:p>
                      <a:pPr algn="ctr"/>
                      <a:r>
                        <a:rPr lang="en-VN" dirty="0">
                          <a:latin typeface="Arial" panose="020B0604020202020204" pitchFamily="34" charset="0"/>
                          <a:cs typeface="Arial" panose="020B0604020202020204" pitchFamily="34" charset="0"/>
                        </a:rPr>
                        <a:t>Telegram</a:t>
                      </a:r>
                    </a:p>
                  </a:txBody>
                  <a:tcPr/>
                </a:tc>
                <a:tc>
                  <a:txBody>
                    <a:bodyPr/>
                    <a:lstStyle/>
                    <a:p>
                      <a:pPr algn="ctr"/>
                      <a:r>
                        <a:rPr lang="en-US" dirty="0">
                          <a:latin typeface="Arial" panose="020B0604020202020204" pitchFamily="34" charset="0"/>
                          <a:cs typeface="Arial" panose="020B0604020202020204" pitchFamily="34" charset="0"/>
                        </a:rPr>
                        <a:t>FB </a:t>
                      </a:r>
                      <a:r>
                        <a:rPr lang="en-VN" dirty="0">
                          <a:latin typeface="Arial" panose="020B0604020202020204" pitchFamily="34" charset="0"/>
                          <a:cs typeface="Arial" panose="020B0604020202020204" pitchFamily="34" charset="0"/>
                        </a:rPr>
                        <a:t>Messenger</a:t>
                      </a:r>
                    </a:p>
                  </a:txBody>
                  <a:tcPr/>
                </a:tc>
                <a:tc>
                  <a:txBody>
                    <a:bodyPr/>
                    <a:lstStyle/>
                    <a:p>
                      <a:pPr algn="ctr"/>
                      <a:r>
                        <a:rPr lang="en-VN" dirty="0">
                          <a:latin typeface="Arial" panose="020B0604020202020204" pitchFamily="34" charset="0"/>
                          <a:cs typeface="Arial" panose="020B0604020202020204" pitchFamily="34" charset="0"/>
                        </a:rPr>
                        <a:t>Zalo</a:t>
                      </a:r>
                    </a:p>
                  </a:txBody>
                  <a:tcPr/>
                </a:tc>
                <a:extLst>
                  <a:ext uri="{0D108BD9-81ED-4DB2-BD59-A6C34878D82A}">
                    <a16:rowId xmlns:a16="http://schemas.microsoft.com/office/drawing/2014/main" val="597568328"/>
                  </a:ext>
                </a:extLst>
              </a:tr>
              <a:tr h="512037">
                <a:tc>
                  <a:txBody>
                    <a:bodyPr/>
                    <a:lstStyle/>
                    <a:p>
                      <a:pPr algn="l"/>
                      <a:r>
                        <a:rPr lang="en-VN" dirty="0">
                          <a:latin typeface="Arial" panose="020B0604020202020204" pitchFamily="34" charset="0"/>
                          <a:cs typeface="Arial" panose="020B0604020202020204" pitchFamily="34" charset="0"/>
                        </a:rPr>
                        <a:t>Giao diện dễ hiểu, đơn giản</a:t>
                      </a:r>
                    </a:p>
                  </a:txBody>
                  <a:tcPr/>
                </a:tc>
                <a:tc>
                  <a:txBody>
                    <a:bodyPr/>
                    <a:lstStyle/>
                    <a:p>
                      <a:pPr algn="ctr"/>
                      <a:r>
                        <a:rPr lang="en-VN" dirty="0">
                          <a:latin typeface="Arial" panose="020B0604020202020204" pitchFamily="34" charset="0"/>
                          <a:cs typeface="Arial" panose="020B0604020202020204" pitchFamily="34" charset="0"/>
                        </a:rPr>
                        <a:t>v</a:t>
                      </a:r>
                    </a:p>
                  </a:txBody>
                  <a:tcPr/>
                </a:tc>
                <a:tc>
                  <a:txBody>
                    <a:bodyPr/>
                    <a:lstStyle/>
                    <a:p>
                      <a:pPr algn="ctr"/>
                      <a:r>
                        <a:rPr lang="en-VN" dirty="0">
                          <a:latin typeface="Arial" panose="020B0604020202020204" pitchFamily="34" charset="0"/>
                          <a:cs typeface="Arial" panose="020B0604020202020204" pitchFamily="34" charset="0"/>
                        </a:rPr>
                        <a:t>v</a:t>
                      </a:r>
                    </a:p>
                  </a:txBody>
                  <a:tcPr/>
                </a:tc>
                <a:tc>
                  <a:txBody>
                    <a:bodyPr/>
                    <a:lstStyle/>
                    <a:p>
                      <a:pPr algn="ctr"/>
                      <a:r>
                        <a:rPr lang="en-VN" dirty="0">
                          <a:latin typeface="Arial" panose="020B0604020202020204" pitchFamily="34" charset="0"/>
                          <a:cs typeface="Arial" panose="020B0604020202020204" pitchFamily="34" charset="0"/>
                        </a:rPr>
                        <a:t>v</a:t>
                      </a:r>
                    </a:p>
                  </a:txBody>
                  <a:tcPr/>
                </a:tc>
                <a:extLst>
                  <a:ext uri="{0D108BD9-81ED-4DB2-BD59-A6C34878D82A}">
                    <a16:rowId xmlns:a16="http://schemas.microsoft.com/office/drawing/2014/main" val="2171731090"/>
                  </a:ext>
                </a:extLst>
              </a:tr>
              <a:tr h="375510">
                <a:tc>
                  <a:txBody>
                    <a:bodyPr/>
                    <a:lstStyle/>
                    <a:p>
                      <a:pPr algn="l"/>
                      <a:r>
                        <a:rPr lang="en-US" dirty="0">
                          <a:latin typeface="Arial" panose="020B0604020202020204" pitchFamily="34" charset="0"/>
                          <a:cs typeface="Arial" panose="020B0604020202020204" pitchFamily="34" charset="0"/>
                        </a:rPr>
                        <a:t>B</a:t>
                      </a:r>
                      <a:r>
                        <a:rPr lang="en-VN" dirty="0">
                          <a:latin typeface="Arial" panose="020B0604020202020204" pitchFamily="34" charset="0"/>
                          <a:cs typeface="Arial" panose="020B0604020202020204" pitchFamily="34" charset="0"/>
                        </a:rPr>
                        <a:t>ảo mật</a:t>
                      </a:r>
                    </a:p>
                  </a:txBody>
                  <a:tcPr/>
                </a:tc>
                <a:tc>
                  <a:txBody>
                    <a:bodyPr/>
                    <a:lstStyle/>
                    <a:p>
                      <a:pPr algn="ctr"/>
                      <a:r>
                        <a:rPr lang="en-VN" dirty="0">
                          <a:latin typeface="Arial" panose="020B0604020202020204" pitchFamily="34" charset="0"/>
                          <a:cs typeface="Arial" panose="020B0604020202020204" pitchFamily="34" charset="0"/>
                        </a:rPr>
                        <a:t>Cao</a:t>
                      </a:r>
                    </a:p>
                  </a:txBody>
                  <a:tcPr/>
                </a:tc>
                <a:tc>
                  <a:txBody>
                    <a:bodyPr/>
                    <a:lstStyle/>
                    <a:p>
                      <a:pPr algn="ctr"/>
                      <a:r>
                        <a:rPr lang="en-US" dirty="0">
                          <a:latin typeface="Arial" panose="020B0604020202020204" pitchFamily="34" charset="0"/>
                          <a:cs typeface="Arial" panose="020B0604020202020204" pitchFamily="34" charset="0"/>
                        </a:rPr>
                        <a:t>T</a:t>
                      </a:r>
                      <a:r>
                        <a:rPr lang="en-VN" dirty="0">
                          <a:latin typeface="Arial" panose="020B0604020202020204" pitchFamily="34" charset="0"/>
                          <a:cs typeface="Arial" panose="020B0604020202020204" pitchFamily="34" charset="0"/>
                        </a:rPr>
                        <a:t>hấp</a:t>
                      </a:r>
                    </a:p>
                  </a:txBody>
                  <a:tcPr/>
                </a:tc>
                <a:tc>
                  <a:txBody>
                    <a:bodyPr/>
                    <a:lstStyle/>
                    <a:p>
                      <a:pPr algn="ctr"/>
                      <a:r>
                        <a:rPr lang="en-VN" dirty="0">
                          <a:latin typeface="Arial" panose="020B0604020202020204" pitchFamily="34" charset="0"/>
                          <a:cs typeface="Arial" panose="020B0604020202020204" pitchFamily="34" charset="0"/>
                        </a:rPr>
                        <a:t>Cao</a:t>
                      </a:r>
                    </a:p>
                  </a:txBody>
                  <a:tcPr/>
                </a:tc>
                <a:extLst>
                  <a:ext uri="{0D108BD9-81ED-4DB2-BD59-A6C34878D82A}">
                    <a16:rowId xmlns:a16="http://schemas.microsoft.com/office/drawing/2014/main" val="3091894956"/>
                  </a:ext>
                </a:extLst>
              </a:tr>
              <a:tr h="400360">
                <a:tc>
                  <a:txBody>
                    <a:bodyPr/>
                    <a:lstStyle/>
                    <a:p>
                      <a:pPr algn="l"/>
                      <a:r>
                        <a:rPr lang="en-VN" dirty="0">
                          <a:latin typeface="Arial" panose="020B0604020202020204" pitchFamily="34" charset="0"/>
                          <a:cs typeface="Arial" panose="020B0604020202020204" pitchFamily="34" charset="0"/>
                        </a:rPr>
                        <a:t>Tốc độ load ảnh, tin nhắn </a:t>
                      </a:r>
                    </a:p>
                  </a:txBody>
                  <a:tcPr/>
                </a:tc>
                <a:tc>
                  <a:txBody>
                    <a:bodyPr/>
                    <a:lstStyle/>
                    <a:p>
                      <a:pPr algn="ctr"/>
                      <a:r>
                        <a:rPr lang="en-VN" dirty="0">
                          <a:latin typeface="Arial" panose="020B0604020202020204" pitchFamily="34" charset="0"/>
                          <a:cs typeface="Arial" panose="020B0604020202020204" pitchFamily="34" charset="0"/>
                        </a:rPr>
                        <a:t>Nhanh</a:t>
                      </a:r>
                    </a:p>
                  </a:txBody>
                  <a:tcPr/>
                </a:tc>
                <a:tc>
                  <a:txBody>
                    <a:bodyPr/>
                    <a:lstStyle/>
                    <a:p>
                      <a:pPr algn="ctr"/>
                      <a:r>
                        <a:rPr lang="en-US" dirty="0">
                          <a:latin typeface="Arial" panose="020B0604020202020204" pitchFamily="34" charset="0"/>
                          <a:cs typeface="Arial" panose="020B0604020202020204" pitchFamily="34" charset="0"/>
                        </a:rPr>
                        <a:t>T</a:t>
                      </a:r>
                      <a:r>
                        <a:rPr lang="en-VN" dirty="0">
                          <a:latin typeface="Arial" panose="020B0604020202020204" pitchFamily="34" charset="0"/>
                          <a:cs typeface="Arial" panose="020B0604020202020204" pitchFamily="34" charset="0"/>
                        </a:rPr>
                        <a:t>rung bình</a:t>
                      </a:r>
                    </a:p>
                  </a:txBody>
                  <a:tcPr/>
                </a:tc>
                <a:tc>
                  <a:txBody>
                    <a:bodyPr/>
                    <a:lstStyle/>
                    <a:p>
                      <a:pPr algn="ctr"/>
                      <a:r>
                        <a:rPr lang="en-US" dirty="0">
                          <a:latin typeface="Arial" panose="020B0604020202020204" pitchFamily="34" charset="0"/>
                          <a:cs typeface="Arial" panose="020B0604020202020204" pitchFamily="34" charset="0"/>
                        </a:rPr>
                        <a:t>T</a:t>
                      </a:r>
                      <a:r>
                        <a:rPr lang="en-VN" dirty="0">
                          <a:latin typeface="Arial" panose="020B0604020202020204" pitchFamily="34" charset="0"/>
                          <a:cs typeface="Arial" panose="020B0604020202020204" pitchFamily="34" charset="0"/>
                        </a:rPr>
                        <a:t>rung bình</a:t>
                      </a:r>
                    </a:p>
                  </a:txBody>
                  <a:tcPr/>
                </a:tc>
                <a:extLst>
                  <a:ext uri="{0D108BD9-81ED-4DB2-BD59-A6C34878D82A}">
                    <a16:rowId xmlns:a16="http://schemas.microsoft.com/office/drawing/2014/main" val="1069836561"/>
                  </a:ext>
                </a:extLst>
              </a:tr>
              <a:tr h="303974">
                <a:tc>
                  <a:txBody>
                    <a:bodyPr/>
                    <a:lstStyle/>
                    <a:p>
                      <a:pPr algn="l"/>
                      <a:r>
                        <a:rPr lang="en-VN" dirty="0">
                          <a:latin typeface="Arial" panose="020B0604020202020204" pitchFamily="34" charset="0"/>
                          <a:cs typeface="Arial" panose="020B0604020202020204" pitchFamily="34" charset="0"/>
                        </a:rPr>
                        <a:t>Giao diện mượt mà, không bị giật lag</a:t>
                      </a:r>
                    </a:p>
                  </a:txBody>
                  <a:tcPr/>
                </a:tc>
                <a:tc>
                  <a:txBody>
                    <a:bodyPr/>
                    <a:lstStyle/>
                    <a:p>
                      <a:pPr algn="ctr"/>
                      <a:r>
                        <a:rPr lang="en-VN" dirty="0">
                          <a:latin typeface="Arial" panose="020B0604020202020204" pitchFamily="34" charset="0"/>
                          <a:cs typeface="Arial" panose="020B0604020202020204" pitchFamily="34" charset="0"/>
                        </a:rPr>
                        <a:t>v</a:t>
                      </a:r>
                    </a:p>
                  </a:txBody>
                  <a:tcPr/>
                </a:tc>
                <a:tc>
                  <a:txBody>
                    <a:bodyPr/>
                    <a:lstStyle/>
                    <a:p>
                      <a:pPr algn="ctr"/>
                      <a:endParaRPr lang="en-VN" dirty="0">
                        <a:latin typeface="Arial" panose="020B0604020202020204" pitchFamily="34" charset="0"/>
                        <a:cs typeface="Arial" panose="020B0604020202020204" pitchFamily="34" charset="0"/>
                      </a:endParaRPr>
                    </a:p>
                  </a:txBody>
                  <a:tcPr/>
                </a:tc>
                <a:tc>
                  <a:txBody>
                    <a:bodyPr/>
                    <a:lstStyle/>
                    <a:p>
                      <a:pPr algn="ctr"/>
                      <a:endParaRPr lang="en-V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98610041"/>
                  </a:ext>
                </a:extLst>
              </a:tr>
              <a:tr h="512037">
                <a:tc>
                  <a:txBody>
                    <a:bodyPr/>
                    <a:lstStyle/>
                    <a:p>
                      <a:pPr algn="l"/>
                      <a:r>
                        <a:rPr lang="en-VN" dirty="0">
                          <a:latin typeface="Arial" panose="020B0604020202020204" pitchFamily="34" charset="0"/>
                          <a:cs typeface="Arial" panose="020B0604020202020204" pitchFamily="34" charset="0"/>
                        </a:rPr>
                        <a:t>Lưu trữ ảnh và tin nhắn đã gửi</a:t>
                      </a:r>
                    </a:p>
                  </a:txBody>
                  <a:tcPr/>
                </a:tc>
                <a:tc>
                  <a:txBody>
                    <a:bodyPr/>
                    <a:lstStyle/>
                    <a:p>
                      <a:pPr algn="ctr"/>
                      <a:r>
                        <a:rPr lang="en-VN" dirty="0">
                          <a:latin typeface="Arial" panose="020B0604020202020204" pitchFamily="34" charset="0"/>
                          <a:cs typeface="Arial" panose="020B0604020202020204" pitchFamily="34" charset="0"/>
                        </a:rPr>
                        <a:t>v</a:t>
                      </a:r>
                    </a:p>
                  </a:txBody>
                  <a:tcPr/>
                </a:tc>
                <a:tc>
                  <a:txBody>
                    <a:bodyPr/>
                    <a:lstStyle/>
                    <a:p>
                      <a:pPr algn="ctr"/>
                      <a:r>
                        <a:rPr lang="en-VN" dirty="0">
                          <a:latin typeface="Arial" panose="020B0604020202020204" pitchFamily="34" charset="0"/>
                          <a:cs typeface="Arial" panose="020B0604020202020204" pitchFamily="34" charset="0"/>
                        </a:rPr>
                        <a:t>v</a:t>
                      </a:r>
                    </a:p>
                  </a:txBody>
                  <a:tcPr/>
                </a:tc>
                <a:tc>
                  <a:txBody>
                    <a:bodyPr/>
                    <a:lstStyle/>
                    <a:p>
                      <a:pPr algn="ctr"/>
                      <a:endParaRPr lang="en-V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36819919"/>
                  </a:ext>
                </a:extLst>
              </a:tr>
            </a:tbl>
          </a:graphicData>
        </a:graphic>
      </p:graphicFrame>
    </p:spTree>
    <p:extLst>
      <p:ext uri="{BB962C8B-B14F-4D97-AF65-F5344CB8AC3E}">
        <p14:creationId xmlns:p14="http://schemas.microsoft.com/office/powerpoint/2010/main" val="1440176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254653" y="1227008"/>
            <a:ext cx="11514528" cy="4133267"/>
          </a:xfrm>
        </p:spPr>
        <p:txBody>
          <a:bodyPr lIns="91440" tIns="45720" rIns="91440" bIns="45720" anchor="t"/>
          <a:lstStyle/>
          <a:p>
            <a:pPr marL="0" indent="0">
              <a:buNone/>
            </a:pPr>
            <a:r>
              <a:rPr lang="en-US" dirty="0" err="1"/>
              <a:t>Ưu</a:t>
            </a:r>
            <a:r>
              <a:rPr lang="en-US" dirty="0"/>
              <a:t> </a:t>
            </a:r>
            <a:r>
              <a:rPr lang="en-US" dirty="0" err="1"/>
              <a:t>điểm</a:t>
            </a:r>
            <a:r>
              <a:rPr lang="en-US" dirty="0"/>
              <a:t> </a:t>
            </a:r>
            <a:r>
              <a:rPr lang="vi-VN" dirty="0"/>
              <a:t>Telegram </a:t>
            </a:r>
            <a:endParaRPr lang="en-US" dirty="0"/>
          </a:p>
          <a:p>
            <a:r>
              <a:rPr lang="en-US" sz="2400" dirty="0"/>
              <a:t>L</a:t>
            </a:r>
            <a:r>
              <a:rPr lang="vi-VN" sz="2400" dirty="0"/>
              <a:t>inh hoạt, bảo mật, khả năng tìm kiếm lịch sử tin nhắn và định dạng file chia sẻ linh động.</a:t>
            </a:r>
            <a:endParaRPr lang="en-US" sz="2400" dirty="0"/>
          </a:p>
          <a:p>
            <a:r>
              <a:rPr lang="en-US" sz="2400" dirty="0"/>
              <a:t>T</a:t>
            </a:r>
            <a:r>
              <a:rPr lang="vi-VN" sz="2400" dirty="0"/>
              <a:t>ốc</a:t>
            </a:r>
            <a:r>
              <a:rPr lang="en-US" sz="2400" dirty="0"/>
              <a:t> </a:t>
            </a:r>
            <a:r>
              <a:rPr lang="en-US" sz="2400" dirty="0" err="1"/>
              <a:t>độ</a:t>
            </a:r>
            <a:r>
              <a:rPr lang="vi-VN" sz="2400" dirty="0"/>
              <a:t> load ảnh và tin nhắn nhanh do ứng dụng đã lưu những dữ liệu đã lấy về từ máy chủ vào bộ nhớ đệm.</a:t>
            </a:r>
            <a:endParaRPr lang="en-US" sz="2400" dirty="0"/>
          </a:p>
          <a:p>
            <a:pPr marL="0" indent="0">
              <a:buNone/>
            </a:pPr>
            <a:r>
              <a:rPr lang="en-US" sz="2400" dirty="0" err="1"/>
              <a:t>Nhược</a:t>
            </a:r>
            <a:r>
              <a:rPr lang="en-US" sz="2400" dirty="0"/>
              <a:t> </a:t>
            </a:r>
            <a:r>
              <a:rPr lang="en-US" sz="2400" dirty="0" err="1"/>
              <a:t>điểm</a:t>
            </a:r>
            <a:endParaRPr lang="en-US" sz="2400" dirty="0"/>
          </a:p>
          <a:p>
            <a:r>
              <a:rPr lang="en-US" sz="2400" dirty="0" err="1"/>
              <a:t>Hơi</a:t>
            </a:r>
            <a:r>
              <a:rPr lang="en-US" sz="2400" dirty="0"/>
              <a:t> </a:t>
            </a:r>
            <a:r>
              <a:rPr lang="en-US" sz="2400" dirty="0" err="1"/>
              <a:t>phức</a:t>
            </a:r>
            <a:r>
              <a:rPr lang="en-US" sz="2400" dirty="0"/>
              <a:t> </a:t>
            </a:r>
            <a:r>
              <a:rPr lang="en-US" sz="2400" dirty="0" err="1"/>
              <a:t>tạp</a:t>
            </a:r>
            <a:r>
              <a:rPr lang="en-US" sz="2400" dirty="0"/>
              <a:t> do </a:t>
            </a:r>
            <a:r>
              <a:rPr lang="en-US" sz="2400" dirty="0" err="1"/>
              <a:t>nhiều</a:t>
            </a:r>
            <a:r>
              <a:rPr lang="en-US" sz="2400" dirty="0"/>
              <a:t> </a:t>
            </a:r>
            <a:r>
              <a:rPr lang="en-US" sz="2400" dirty="0" err="1"/>
              <a:t>chức</a:t>
            </a:r>
            <a:r>
              <a:rPr lang="en-US" sz="2400" dirty="0"/>
              <a:t> </a:t>
            </a:r>
            <a:r>
              <a:rPr lang="en-US" sz="2400" dirty="0" err="1"/>
              <a:t>năng</a:t>
            </a:r>
            <a:r>
              <a:rPr lang="en-US" sz="2400" dirty="0"/>
              <a:t>.</a:t>
            </a:r>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spTree>
    <p:extLst>
      <p:ext uri="{BB962C8B-B14F-4D97-AF65-F5344CB8AC3E}">
        <p14:creationId xmlns:p14="http://schemas.microsoft.com/office/powerpoint/2010/main" val="592994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254653" y="1227008"/>
            <a:ext cx="11514528" cy="4133267"/>
          </a:xfrm>
        </p:spPr>
        <p:txBody>
          <a:bodyPr lIns="91440" tIns="45720" rIns="91440" bIns="45720" anchor="t"/>
          <a:lstStyle/>
          <a:p>
            <a:pPr marL="0" indent="0">
              <a:buNone/>
            </a:pPr>
            <a:r>
              <a:rPr lang="en-US" dirty="0" err="1"/>
              <a:t>Ưu</a:t>
            </a:r>
            <a:r>
              <a:rPr lang="en-US" dirty="0"/>
              <a:t> </a:t>
            </a:r>
            <a:r>
              <a:rPr lang="en-US" dirty="0" err="1"/>
              <a:t>điểm</a:t>
            </a:r>
            <a:r>
              <a:rPr lang="en-US" dirty="0"/>
              <a:t> FB </a:t>
            </a:r>
            <a:r>
              <a:rPr lang="vi-VN" dirty="0"/>
              <a:t>Messenger </a:t>
            </a:r>
            <a:endParaRPr lang="en-US" dirty="0"/>
          </a:p>
          <a:p>
            <a:r>
              <a:rPr lang="en-US" sz="2400" dirty="0" err="1"/>
              <a:t>Đ</a:t>
            </a:r>
            <a:r>
              <a:rPr lang="vi-VN" sz="2400" dirty="0"/>
              <a:t>ơn giản hoá về giao diện.</a:t>
            </a:r>
            <a:endParaRPr lang="en-US" sz="2400" dirty="0"/>
          </a:p>
          <a:p>
            <a:r>
              <a:rPr lang="en-US" sz="2400" dirty="0" err="1"/>
              <a:t>Có</a:t>
            </a:r>
            <a:r>
              <a:rPr lang="en-US" sz="2400" dirty="0"/>
              <a:t> </a:t>
            </a:r>
            <a:r>
              <a:rPr lang="en-US" sz="2400" dirty="0" err="1"/>
              <a:t>lưu</a:t>
            </a:r>
            <a:r>
              <a:rPr lang="en-US" sz="2400" dirty="0"/>
              <a:t> </a:t>
            </a:r>
            <a:r>
              <a:rPr lang="en-US" sz="2400" dirty="0" err="1"/>
              <a:t>trữ</a:t>
            </a:r>
            <a:r>
              <a:rPr lang="en-US" sz="2400" dirty="0"/>
              <a:t> </a:t>
            </a:r>
            <a:r>
              <a:rPr lang="en-US" sz="2400" dirty="0" err="1"/>
              <a:t>ảnh</a:t>
            </a:r>
            <a:r>
              <a:rPr lang="en-US" sz="2400" dirty="0"/>
              <a:t> </a:t>
            </a:r>
            <a:r>
              <a:rPr lang="en-US" sz="2400" dirty="0" err="1"/>
              <a:t>và</a:t>
            </a:r>
            <a:r>
              <a:rPr lang="en-US" sz="2400" dirty="0"/>
              <a:t> tin </a:t>
            </a:r>
            <a:r>
              <a:rPr lang="en-US" sz="2400" dirty="0" err="1"/>
              <a:t>nhắn</a:t>
            </a:r>
            <a:r>
              <a:rPr lang="en-US" sz="2400" dirty="0"/>
              <a:t> </a:t>
            </a:r>
            <a:r>
              <a:rPr lang="en-US" sz="2400" dirty="0" err="1"/>
              <a:t>đã</a:t>
            </a:r>
            <a:r>
              <a:rPr lang="en-US" sz="2400" dirty="0"/>
              <a:t> </a:t>
            </a:r>
            <a:r>
              <a:rPr lang="en-US" sz="2400" dirty="0" err="1"/>
              <a:t>gửi</a:t>
            </a:r>
            <a:r>
              <a:rPr lang="en-US" sz="2400" dirty="0"/>
              <a:t>.</a:t>
            </a:r>
          </a:p>
          <a:p>
            <a:pPr marL="0" indent="0">
              <a:buNone/>
            </a:pPr>
            <a:r>
              <a:rPr lang="en-US" sz="2400" dirty="0" err="1"/>
              <a:t>Nhược</a:t>
            </a:r>
            <a:r>
              <a:rPr lang="en-US" sz="2400" dirty="0"/>
              <a:t> </a:t>
            </a:r>
            <a:r>
              <a:rPr lang="en-US" sz="2400" dirty="0" err="1"/>
              <a:t>điểm</a:t>
            </a:r>
            <a:r>
              <a:rPr lang="en-US" sz="2400" dirty="0"/>
              <a:t> </a:t>
            </a:r>
          </a:p>
          <a:p>
            <a:r>
              <a:rPr lang="en-US" sz="2400" dirty="0" err="1"/>
              <a:t>Độ</a:t>
            </a:r>
            <a:r>
              <a:rPr lang="en-US" sz="2400" dirty="0"/>
              <a:t> </a:t>
            </a:r>
            <a:r>
              <a:rPr lang="en-US" sz="2400" dirty="0" err="1"/>
              <a:t>bảo</a:t>
            </a:r>
            <a:r>
              <a:rPr lang="en-US" sz="2400" dirty="0"/>
              <a:t> </a:t>
            </a:r>
            <a:r>
              <a:rPr lang="en-US" sz="2400" dirty="0" err="1"/>
              <a:t>mật</a:t>
            </a:r>
            <a:r>
              <a:rPr lang="en-US" sz="2400" dirty="0"/>
              <a:t> </a:t>
            </a:r>
            <a:r>
              <a:rPr lang="en-US" sz="2400" dirty="0" err="1"/>
              <a:t>thấp</a:t>
            </a:r>
            <a:r>
              <a:rPr lang="en-US" sz="2400" dirty="0"/>
              <a:t> (</a:t>
            </a:r>
            <a:r>
              <a:rPr lang="vi-VN" sz="2400" dirty="0"/>
              <a:t>thu thập thông tin người d</a:t>
            </a:r>
            <a:r>
              <a:rPr lang="en-US" sz="2400" dirty="0"/>
              <a:t>ù</a:t>
            </a:r>
            <a:r>
              <a:rPr lang="vi-VN" sz="2400" dirty="0"/>
              <a:t>ng</a:t>
            </a:r>
            <a:r>
              <a:rPr lang="en-US" sz="2400" dirty="0"/>
              <a:t>, vi </a:t>
            </a:r>
            <a:r>
              <a:rPr lang="en-US" sz="2400" dirty="0" err="1"/>
              <a:t>phạm</a:t>
            </a:r>
            <a:r>
              <a:rPr lang="en-US" sz="2400" dirty="0"/>
              <a:t> </a:t>
            </a:r>
            <a:r>
              <a:rPr lang="en-US" sz="2400" dirty="0" err="1"/>
              <a:t>quyền</a:t>
            </a:r>
            <a:r>
              <a:rPr lang="en-US" sz="2400" dirty="0"/>
              <a:t> </a:t>
            </a:r>
            <a:r>
              <a:rPr lang="en-US" sz="2400" dirty="0" err="1"/>
              <a:t>riêng</a:t>
            </a:r>
            <a:r>
              <a:rPr lang="en-US" sz="2400" dirty="0"/>
              <a:t> </a:t>
            </a:r>
            <a:r>
              <a:rPr lang="en-US" sz="2400" dirty="0" err="1"/>
              <a:t>tư</a:t>
            </a:r>
            <a:r>
              <a:rPr lang="en-US" sz="2400" dirty="0"/>
              <a:t>), hay </a:t>
            </a:r>
            <a:r>
              <a:rPr lang="en-US" sz="2400" dirty="0" err="1"/>
              <a:t>bị</a:t>
            </a:r>
            <a:r>
              <a:rPr lang="en-US" sz="2400" dirty="0"/>
              <a:t> tin </a:t>
            </a:r>
            <a:r>
              <a:rPr lang="en-US" sz="2400" dirty="0" err="1"/>
              <a:t>nhắn</a:t>
            </a:r>
            <a:r>
              <a:rPr lang="en-US" sz="2400" dirty="0"/>
              <a:t> </a:t>
            </a:r>
            <a:r>
              <a:rPr lang="en-US" sz="2400" dirty="0" err="1"/>
              <a:t>rác</a:t>
            </a:r>
            <a:r>
              <a:rPr lang="en-US" sz="2400" dirty="0"/>
              <a:t> </a:t>
            </a:r>
            <a:r>
              <a:rPr lang="en-US" sz="2400" dirty="0" err="1"/>
              <a:t>làm</a:t>
            </a:r>
            <a:r>
              <a:rPr lang="en-US" sz="2400" dirty="0"/>
              <a:t> </a:t>
            </a:r>
            <a:r>
              <a:rPr lang="en-US" sz="2400" dirty="0" err="1"/>
              <a:t>phiền</a:t>
            </a:r>
            <a:r>
              <a:rPr lang="en-US" sz="2400" dirty="0"/>
              <a:t>.</a:t>
            </a:r>
          </a:p>
        </p:txBody>
      </p:sp>
      <p:sp>
        <p:nvSpPr>
          <p:cNvPr id="5" name="Title 4">
            <a:extLst>
              <a:ext uri="{FF2B5EF4-FFF2-40B4-BE49-F238E27FC236}">
                <a16:creationId xmlns:a16="http://schemas.microsoft.com/office/drawing/2014/main" id="{E7EADA4C-66B7-0F23-4D5B-428119B317C8}"/>
              </a:ext>
            </a:extLst>
          </p:cNvPr>
          <p:cNvSpPr>
            <a:spLocks noGrp="1"/>
          </p:cNvSpPr>
          <p:nvPr>
            <p:ph type="title"/>
          </p:nvPr>
        </p:nvSpPr>
        <p:spPr/>
        <p:txBody>
          <a:bodyPr lIns="91440" tIns="45720" rIns="91440" bIns="45720" anchor="t"/>
          <a:lstStyle/>
          <a:p>
            <a:r>
              <a:rPr lang="en-US" dirty="0" err="1">
                <a:latin typeface="Lato"/>
                <a:ea typeface="Lato"/>
                <a:cs typeface="Lato"/>
              </a:rPr>
              <a:t>Khảo</a:t>
            </a:r>
            <a:r>
              <a:rPr lang="en-US" dirty="0">
                <a:latin typeface="Lato"/>
                <a:ea typeface="Lato"/>
                <a:cs typeface="Lato"/>
              </a:rPr>
              <a:t> </a:t>
            </a:r>
            <a:r>
              <a:rPr lang="en-US" dirty="0" err="1">
                <a:latin typeface="Lato"/>
                <a:ea typeface="Lato"/>
                <a:cs typeface="Lato"/>
              </a:rPr>
              <a:t>sát</a:t>
            </a:r>
            <a:r>
              <a:rPr lang="en-US" dirty="0">
                <a:latin typeface="Lato"/>
                <a:ea typeface="Lato"/>
                <a:cs typeface="Lato"/>
              </a:rPr>
              <a:t> </a:t>
            </a:r>
            <a:r>
              <a:rPr lang="en-US" dirty="0" err="1">
                <a:latin typeface="Lato"/>
                <a:ea typeface="Lato"/>
                <a:cs typeface="Lato"/>
              </a:rPr>
              <a:t>và</a:t>
            </a:r>
            <a:r>
              <a:rPr lang="en-US" dirty="0">
                <a:latin typeface="Lato"/>
                <a:ea typeface="Lato"/>
                <a:cs typeface="Lato"/>
              </a:rPr>
              <a:t> </a:t>
            </a:r>
            <a:r>
              <a:rPr lang="en-US" dirty="0" err="1">
                <a:latin typeface="Lato"/>
                <a:ea typeface="Lato"/>
                <a:cs typeface="Lato"/>
              </a:rPr>
              <a:t>phân</a:t>
            </a:r>
            <a:r>
              <a:rPr lang="en-US" dirty="0">
                <a:latin typeface="Lato"/>
                <a:ea typeface="Lato"/>
                <a:cs typeface="Lato"/>
              </a:rPr>
              <a:t> </a:t>
            </a:r>
            <a:r>
              <a:rPr lang="en-US" dirty="0" err="1">
                <a:latin typeface="Lato"/>
                <a:ea typeface="Lato"/>
                <a:cs typeface="Lato"/>
              </a:rPr>
              <a:t>tích</a:t>
            </a:r>
            <a:r>
              <a:rPr lang="en-US" dirty="0">
                <a:latin typeface="Lato"/>
                <a:ea typeface="Lato"/>
                <a:cs typeface="Lato"/>
              </a:rPr>
              <a:t>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endParaRPr lang="en-US" dirty="0"/>
          </a:p>
        </p:txBody>
      </p:sp>
    </p:spTree>
    <p:extLst>
      <p:ext uri="{BB962C8B-B14F-4D97-AF65-F5344CB8AC3E}">
        <p14:creationId xmlns:p14="http://schemas.microsoft.com/office/powerpoint/2010/main" val="672940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A9498F83461AA4E92897EFA7547B0C6" ma:contentTypeVersion="12" ma:contentTypeDescription="Create a new document." ma:contentTypeScope="" ma:versionID="5e76ea0b5c18d7f66d7add89a3527a0e">
  <xsd:schema xmlns:xsd="http://www.w3.org/2001/XMLSchema" xmlns:xs="http://www.w3.org/2001/XMLSchema" xmlns:p="http://schemas.microsoft.com/office/2006/metadata/properties" xmlns:ns2="334ef450-17c2-4c59-8996-1f59afd0f82d" xmlns:ns3="241944b7-b02b-49a0-8c36-d9cd5060b24a" targetNamespace="http://schemas.microsoft.com/office/2006/metadata/properties" ma:root="true" ma:fieldsID="b01c0682e69f029395bfc1a42be05f15" ns2:_="" ns3:_="">
    <xsd:import namespace="334ef450-17c2-4c59-8996-1f59afd0f82d"/>
    <xsd:import namespace="241944b7-b02b-49a0-8c36-d9cd5060b24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4ef450-17c2-4c59-8996-1f59afd0f8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1944b7-b02b-49a0-8c36-d9cd5060b24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99bbff-e0ba-462e-b54a-5d10e323a72a}" ma:internalName="TaxCatchAll" ma:showField="CatchAllData" ma:web="241944b7-b02b-49a0-8c36-d9cd5060b24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AD6B18-E374-4307-8A41-9DD3992E671F}">
  <ds:schemaRefs>
    <ds:schemaRef ds:uri="http://schemas.microsoft.com/sharepoint/v3/contenttype/forms"/>
  </ds:schemaRefs>
</ds:datastoreItem>
</file>

<file path=customXml/itemProps2.xml><?xml version="1.0" encoding="utf-8"?>
<ds:datastoreItem xmlns:ds="http://schemas.openxmlformats.org/officeDocument/2006/customXml" ds:itemID="{372882AC-5C7B-4147-BB45-CA132A663941}">
  <ds:schemaRefs>
    <ds:schemaRef ds:uri="241944b7-b02b-49a0-8c36-d9cd5060b24a"/>
    <ds:schemaRef ds:uri="334ef450-17c2-4c59-8996-1f59afd0f82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TotalTime>
  <Words>1807</Words>
  <Application>Microsoft Macintosh PowerPoint</Application>
  <PresentationFormat>Widescreen</PresentationFormat>
  <Paragraphs>217</Paragraphs>
  <Slides>34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Lato</vt:lpstr>
      <vt:lpstr>NimbusRomNo9L</vt:lpstr>
      <vt:lpstr>VnNimbusRomanNo9L</vt:lpstr>
      <vt:lpstr>Office Theme</vt:lpstr>
      <vt:lpstr>ĐỒ ÁN TỐT NGHIỆP   Phần mềm nhắn tin, gọi điện video thời gian thực</vt:lpstr>
      <vt:lpstr>PowerPoint Presentation</vt:lpstr>
      <vt:lpstr>PowerPoint Presentation</vt:lpstr>
      <vt:lpstr>Giới thiệu đề tài</vt:lpstr>
      <vt:lpstr>Giới thiệu đề tài</vt:lpstr>
      <vt:lpstr>PowerPoint Presentation</vt:lpstr>
      <vt:lpstr>Khảo sát và phân tích yêu cầu</vt:lpstr>
      <vt:lpstr>Khảo sát và phân tích yêu cầu</vt:lpstr>
      <vt:lpstr>Khảo sát và phân tích yêu cầu</vt:lpstr>
      <vt:lpstr>Khảo sát và phân tích yêu cầu</vt:lpstr>
      <vt:lpstr>Khảo sát và phân tích yêu cầu</vt:lpstr>
      <vt:lpstr>Khảo sát và phân tích yêu cầu</vt:lpstr>
      <vt:lpstr>Khảo sát và phân tích yêu cầu</vt:lpstr>
      <vt:lpstr>Khảo sát và phân tích yêu cầu</vt:lpstr>
      <vt:lpstr>Khảo sát và phân tích yêu cầu</vt:lpstr>
      <vt:lpstr>Khảo sát và phân tích yêu cầu</vt:lpstr>
      <vt:lpstr>Khảo sát và phân tích yêu cầu</vt:lpstr>
      <vt:lpstr>Khảo sát và phân tích yêu cầu</vt:lpstr>
      <vt:lpstr>Khảo sát và phân tích yêu cầu</vt:lpstr>
      <vt:lpstr>Khảo sát và phân tích yêu cầu</vt:lpstr>
      <vt:lpstr>PowerPoint Presentation</vt:lpstr>
      <vt:lpstr>Công nghệ sử dụng </vt:lpstr>
      <vt:lpstr>Công nghệ sử dụng </vt:lpstr>
      <vt:lpstr>Công nghệ sử dụng </vt:lpstr>
      <vt:lpstr>Công nghệ sử dụng </vt:lpstr>
      <vt:lpstr>Kết quả</vt:lpstr>
      <vt:lpstr>Kết quả</vt:lpstr>
      <vt:lpstr>Kết quả</vt:lpstr>
      <vt:lpstr>Kết quả</vt:lpstr>
      <vt:lpstr>PowerPoint Presentation</vt:lpstr>
      <vt:lpstr>Kết quả</vt:lpstr>
      <vt:lpstr>Kết luận</vt:lpstr>
      <vt:lpstr>Kết luận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VU QUY DAT 176082</cp:lastModifiedBy>
  <cp:revision>19</cp:revision>
  <dcterms:created xsi:type="dcterms:W3CDTF">2020-12-31T09:57:48Z</dcterms:created>
  <dcterms:modified xsi:type="dcterms:W3CDTF">2023-03-17T04:00:36Z</dcterms:modified>
</cp:coreProperties>
</file>